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9"/>
  </p:notesMasterIdLst>
  <p:handoutMasterIdLst>
    <p:handoutMasterId r:id="rId30"/>
  </p:handoutMasterIdLst>
  <p:sldIdLst>
    <p:sldId id="531" r:id="rId2"/>
    <p:sldId id="289" r:id="rId3"/>
    <p:sldId id="292" r:id="rId4"/>
    <p:sldId id="294" r:id="rId5"/>
    <p:sldId id="298" r:id="rId6"/>
    <p:sldId id="532" r:id="rId7"/>
    <p:sldId id="302" r:id="rId8"/>
    <p:sldId id="303" r:id="rId9"/>
    <p:sldId id="305" r:id="rId10"/>
    <p:sldId id="307" r:id="rId11"/>
    <p:sldId id="533" r:id="rId12"/>
    <p:sldId id="534" r:id="rId13"/>
    <p:sldId id="536" r:id="rId14"/>
    <p:sldId id="535" r:id="rId15"/>
    <p:sldId id="539" r:id="rId16"/>
    <p:sldId id="537" r:id="rId17"/>
    <p:sldId id="538" r:id="rId18"/>
    <p:sldId id="540" r:id="rId19"/>
    <p:sldId id="541" r:id="rId20"/>
    <p:sldId id="543" r:id="rId21"/>
    <p:sldId id="542" r:id="rId22"/>
    <p:sldId id="306" r:id="rId23"/>
    <p:sldId id="545" r:id="rId24"/>
    <p:sldId id="544" r:id="rId25"/>
    <p:sldId id="546" r:id="rId26"/>
    <p:sldId id="547" r:id="rId27"/>
    <p:sldId id="301" r:id="rId28"/>
  </p:sldIdLst>
  <p:sldSz cx="12192000" cy="6858000"/>
  <p:notesSz cx="6858000" cy="9144000"/>
  <p:embeddedFontLst>
    <p:embeddedFont>
      <p:font typeface="Aharoni" panose="02010803020104030203" pitchFamily="2" charset="-79"/>
      <p:bold r:id="rId31"/>
    </p:embeddedFont>
    <p:embeddedFont>
      <p:font typeface="Montserrat" panose="00000500000000000000" pitchFamily="2" charset="0"/>
      <p:regular r:id="rId32"/>
      <p:bold r:id="rId33"/>
      <p:italic r:id="rId34"/>
      <p:boldItalic r:id="rId35"/>
    </p:embeddedFont>
    <p:embeddedFont>
      <p:font typeface="Montserrat Medium" panose="00000600000000000000" pitchFamily="2" charset="0"/>
      <p:regular r:id="rId36"/>
      <p:italic r:id="rId37"/>
    </p:embeddedFont>
    <p:embeddedFont>
      <p:font typeface="Open Sans" panose="020B0606030504020204" pitchFamily="34" charset="0"/>
      <p:regular r:id="rId38"/>
      <p:bold r:id="rId39"/>
      <p:italic r:id="rId40"/>
      <p:boldItalic r:id="rId41"/>
    </p:embeddedFont>
    <p:embeddedFont>
      <p:font typeface="Plus Jakarta Sans" panose="020B0604020202020204" charset="0"/>
      <p:regular r:id="rId42"/>
      <p:bold r:id="rId43"/>
      <p:italic r:id="rId44"/>
      <p:boldItalic r:id="rId45"/>
    </p:embeddedFont>
    <p:embeddedFont>
      <p:font typeface="Poppins SemiBold" panose="00000700000000000000" pitchFamily="2"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p:scale>
          <a:sx n="50" d="100"/>
          <a:sy n="50" d="100"/>
        </p:scale>
        <p:origin x="1284" y="300"/>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gs" Target="tags/tag1.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41097" y="214092"/>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3" y="4504626"/>
            <a:ext cx="344165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Abhay Babu BU21EECE0100320</a:t>
            </a:r>
            <a:endParaRPr lang="en-US" sz="1400" b="1" i="0" u="none" strike="noStrike" cap="none" dirty="0">
              <a:solidFill>
                <a:schemeClr val="dk1"/>
              </a:solidFill>
              <a:latin typeface="Montserrat Medium"/>
              <a:ea typeface="Arial"/>
              <a:cs typeface="Arial"/>
              <a:sym typeface="Montserrat Medium"/>
            </a:endParaRP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Sai Manjunath BU</a:t>
            </a:r>
            <a:r>
              <a:rPr lang="en-US" b="1" dirty="0">
                <a:solidFill>
                  <a:schemeClr val="dk1"/>
                </a:solidFill>
                <a:latin typeface="Montserrat Medium"/>
                <a:sym typeface="Montserrat Medium"/>
              </a:rPr>
              <a:t>21EECE010442</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Sai Krishna BU21EECE010320</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Koshy George</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Rohan Prasad</a:t>
            </a: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263721" y="264014"/>
            <a:ext cx="921592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           FUSING IMAGES FROM TWO MODES FOR HUMAN PERCEPTION</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3575407" y="1072201"/>
            <a:ext cx="4535801"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CS14</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ea typeface="Montserrat"/>
                <a:cs typeface="Montserrat"/>
                <a:sym typeface="Montserrat"/>
              </a:rPr>
              <a:t>Implementation of Image fusion method in RGB Color Space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62557"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Fusion methods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342900" marR="0" lvl="0" indent="-342900" rtl="0">
              <a:lnSpc>
                <a:spcPct val="100000"/>
              </a:lnSpc>
              <a:spcBef>
                <a:spcPts val="0"/>
              </a:spcBef>
              <a:spcAft>
                <a:spcPts val="0"/>
              </a:spcAft>
              <a:buFont typeface="+mj-lt"/>
              <a:buAutoNum type="arabicPeriod"/>
            </a:pPr>
            <a:r>
              <a:rPr lang="en-IN" b="1" dirty="0">
                <a:latin typeface="Verdana" panose="020B0604030504040204" pitchFamily="34" charset="0"/>
                <a:ea typeface="Verdana" panose="020B0604030504040204" pitchFamily="34" charset="0"/>
              </a:rPr>
              <a:t>Laplacian pyramid fusion(LP Fusion</a:t>
            </a:r>
            <a:r>
              <a:rPr lang="en-IN" dirty="0">
                <a:latin typeface="Verdana" panose="020B0604030504040204" pitchFamily="34" charset="0"/>
                <a:ea typeface="Verdana" panose="020B0604030504040204" pitchFamily="34" charset="0"/>
              </a:rPr>
              <a:t>)</a:t>
            </a:r>
          </a:p>
          <a:p>
            <a:pPr marL="342900" marR="0" lvl="0" indent="-342900" rtl="0">
              <a:lnSpc>
                <a:spcPct val="100000"/>
              </a:lnSpc>
              <a:spcBef>
                <a:spcPts val="0"/>
              </a:spcBef>
              <a:spcAft>
                <a:spcPts val="0"/>
              </a:spcAft>
              <a:buAutoNum type="arabicPeriod" startAt="2"/>
            </a:pPr>
            <a:r>
              <a:rPr lang="en-IN" b="1" dirty="0">
                <a:latin typeface="Verdana" panose="020B0604030504040204" pitchFamily="34" charset="0"/>
                <a:ea typeface="Verdana" panose="020B0604030504040204" pitchFamily="34" charset="0"/>
              </a:rPr>
              <a:t>Ratio pyramid fusion(RP Fusion).</a:t>
            </a:r>
          </a:p>
          <a:p>
            <a:pPr marL="342900" marR="0" lvl="0" indent="-342900" rtl="0">
              <a:lnSpc>
                <a:spcPct val="100000"/>
              </a:lnSpc>
              <a:spcBef>
                <a:spcPts val="0"/>
              </a:spcBef>
              <a:spcAft>
                <a:spcPts val="0"/>
              </a:spcAft>
              <a:buAutoNum type="arabicPeriod" startAt="2"/>
            </a:pPr>
            <a:r>
              <a:rPr lang="en-IN" b="1" dirty="0"/>
              <a:t>Wavelet Transform (DWT, DTCWT).</a:t>
            </a:r>
          </a:p>
          <a:p>
            <a:pPr marL="342900" marR="0" lvl="0" indent="-342900" rtl="0">
              <a:lnSpc>
                <a:spcPct val="100000"/>
              </a:lnSpc>
              <a:spcBef>
                <a:spcPts val="0"/>
              </a:spcBef>
              <a:spcAft>
                <a:spcPts val="0"/>
              </a:spcAft>
              <a:buAutoNum type="arabicPeriod" startAt="2"/>
            </a:pPr>
            <a:r>
              <a:rPr lang="en-IN" b="1" dirty="0"/>
              <a:t>Contourlet Transform (NSCT).</a:t>
            </a:r>
          </a:p>
          <a:p>
            <a:pPr marL="342900" marR="0" lvl="0" indent="-342900" rtl="0">
              <a:lnSpc>
                <a:spcPct val="100000"/>
              </a:lnSpc>
              <a:spcBef>
                <a:spcPts val="0"/>
              </a:spcBef>
              <a:spcAft>
                <a:spcPts val="0"/>
              </a:spcAft>
              <a:buAutoNum type="arabicPeriod" startAt="2"/>
            </a:pPr>
            <a:r>
              <a:rPr lang="en-IN" b="1" dirty="0"/>
              <a:t>Curvelet Transform (CVT</a:t>
            </a:r>
            <a:r>
              <a:rPr lang="en-IN" sz="1600" b="1" dirty="0"/>
              <a:t>).</a:t>
            </a:r>
          </a:p>
          <a:p>
            <a:pPr marR="0" lvl="0" rtl="0">
              <a:lnSpc>
                <a:spcPct val="100000"/>
              </a:lnSpc>
              <a:spcBef>
                <a:spcPts val="0"/>
              </a:spcBef>
              <a:spcAft>
                <a:spcPts val="0"/>
              </a:spcAft>
            </a:pPr>
            <a:endParaRPr lang="en-IN" sz="1600" b="1" dirty="0"/>
          </a:p>
          <a:p>
            <a:pPr marR="0" lvl="0" rtl="0">
              <a:lnSpc>
                <a:spcPct val="100000"/>
              </a:lnSpc>
              <a:spcBef>
                <a:spcPts val="0"/>
              </a:spcBef>
              <a:spcAft>
                <a:spcPts val="0"/>
              </a:spcAft>
            </a:pPr>
            <a:endParaRPr lang="en-IN" sz="1600" b="1" dirty="0"/>
          </a:p>
          <a:p>
            <a:pPr marR="0" lvl="0" rtl="0">
              <a:lnSpc>
                <a:spcPct val="100000"/>
              </a:lnSpc>
              <a:spcBef>
                <a:spcPts val="0"/>
              </a:spcBef>
              <a:spcAft>
                <a:spcPts val="0"/>
              </a:spcAft>
            </a:pPr>
            <a:r>
              <a:rPr lang="es-ES" sz="2000" dirty="0"/>
              <a:t> </a:t>
            </a:r>
            <a:r>
              <a:rPr lang="es-ES" sz="2000" b="1" dirty="0" err="1"/>
              <a:t>Laplacian</a:t>
            </a:r>
            <a:r>
              <a:rPr lang="es-ES" sz="2000" b="1" dirty="0"/>
              <a:t> </a:t>
            </a:r>
            <a:r>
              <a:rPr lang="es-ES" sz="2000" b="1" dirty="0" err="1"/>
              <a:t>Pyramid</a:t>
            </a:r>
            <a:r>
              <a:rPr lang="es-ES" sz="2000" b="1" dirty="0"/>
              <a:t> </a:t>
            </a:r>
            <a:r>
              <a:rPr lang="es-ES" sz="2000" b="1" dirty="0" err="1"/>
              <a:t>Fusion</a:t>
            </a:r>
            <a:r>
              <a:rPr lang="es-ES" sz="2000" b="1" dirty="0"/>
              <a:t> (LP)</a:t>
            </a:r>
          </a:p>
          <a:p>
            <a:pPr marR="0" lvl="0" rtl="0">
              <a:lnSpc>
                <a:spcPct val="100000"/>
              </a:lnSpc>
              <a:spcBef>
                <a:spcPts val="0"/>
              </a:spcBef>
              <a:spcAft>
                <a:spcPts val="0"/>
              </a:spcAft>
            </a:pPr>
            <a:endParaRPr lang="es-ES" sz="2000" b="1" dirty="0"/>
          </a:p>
          <a:p>
            <a:pPr marR="0" lvl="0" rtl="0">
              <a:lnSpc>
                <a:spcPct val="100000"/>
              </a:lnSpc>
              <a:spcBef>
                <a:spcPts val="0"/>
              </a:spcBef>
              <a:spcAft>
                <a:spcPts val="0"/>
              </a:spcAft>
            </a:pPr>
            <a:r>
              <a:rPr lang="en-US" sz="2000" dirty="0"/>
              <a:t>Laplacian Pyramid Fusion (LP) is a multi-scale approach that decomposes images into different frequency bands using a Laplacian pyramid. The fusion process is applied at each level of the pyramid by selecting the most relevant details from both images. The fused image is then reconstructed by summing the pyramid levels. This method is effective in preserving edges and fine details while reducing redundancy in fused images. It is commonly used in multi-focus and medical imaging applications. However, it may introduce slight blurring if not handled properly.</a:t>
            </a:r>
          </a:p>
          <a:p>
            <a:pPr marR="0" lvl="0" rtl="0">
              <a:lnSpc>
                <a:spcPct val="100000"/>
              </a:lnSpc>
              <a:spcBef>
                <a:spcPts val="0"/>
              </a:spcBef>
              <a:spcAft>
                <a:spcPts val="0"/>
              </a:spcAft>
            </a:pPr>
            <a:r>
              <a:rPr lang="en-US" sz="2000" b="1" dirty="0"/>
              <a:t>Key Advantage:</a:t>
            </a:r>
            <a:r>
              <a:rPr lang="en-US" sz="2000" dirty="0"/>
              <a:t> Good edge preservation.</a:t>
            </a:r>
          </a:p>
          <a:p>
            <a:pPr marR="0" lvl="0" rtl="0">
              <a:lnSpc>
                <a:spcPct val="100000"/>
              </a:lnSpc>
              <a:spcBef>
                <a:spcPts val="0"/>
              </a:spcBef>
              <a:spcAft>
                <a:spcPts val="0"/>
              </a:spcAft>
            </a:pPr>
            <a:r>
              <a:rPr lang="en-US" sz="2000" dirty="0"/>
              <a:t> </a:t>
            </a:r>
            <a:r>
              <a:rPr lang="en-US" sz="2000" b="1" dirty="0"/>
              <a:t>Best For:</a:t>
            </a:r>
            <a:r>
              <a:rPr lang="en-US" sz="2000" dirty="0"/>
              <a:t> Multi-focus image fusion.</a:t>
            </a:r>
            <a:endParaRPr lang="en-IN" sz="1600" b="1" dirty="0"/>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CD92-EF3F-520F-EFD8-DC4A803680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05CFD5-6E9A-F1D5-D750-1F0854C7E8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16FE291E-EBAC-711B-E67B-C0A5AFEB6702}"/>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D9676DE-99AA-8723-CB8C-097BE49F628F}"/>
              </a:ext>
            </a:extLst>
          </p:cNvPr>
          <p:cNvSpPr txBox="1"/>
          <p:nvPr/>
        </p:nvSpPr>
        <p:spPr>
          <a:xfrm>
            <a:off x="286355" y="0"/>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F65DFC5-9E75-C189-C5AE-C652D15DD5C3}"/>
              </a:ext>
            </a:extLst>
          </p:cNvPr>
          <p:cNvPicPr>
            <a:picLocks noChangeAspect="1"/>
          </p:cNvPicPr>
          <p:nvPr/>
        </p:nvPicPr>
        <p:blipFill>
          <a:blip r:embed="rId2"/>
          <a:stretch>
            <a:fillRect/>
          </a:stretch>
        </p:blipFill>
        <p:spPr>
          <a:xfrm>
            <a:off x="2959597" y="126968"/>
            <a:ext cx="5509400" cy="2573991"/>
          </a:xfrm>
          <a:prstGeom prst="rect">
            <a:avLst/>
          </a:prstGeom>
        </p:spPr>
      </p:pic>
      <p:pic>
        <p:nvPicPr>
          <p:cNvPr id="8" name="Picture 7">
            <a:extLst>
              <a:ext uri="{FF2B5EF4-FFF2-40B4-BE49-F238E27FC236}">
                <a16:creationId xmlns:a16="http://schemas.microsoft.com/office/drawing/2014/main" id="{4B1FC32E-561A-09D9-4F1E-BB1BA8288BFE}"/>
              </a:ext>
            </a:extLst>
          </p:cNvPr>
          <p:cNvPicPr>
            <a:picLocks noChangeAspect="1"/>
          </p:cNvPicPr>
          <p:nvPr/>
        </p:nvPicPr>
        <p:blipFill>
          <a:blip r:embed="rId3"/>
          <a:stretch>
            <a:fillRect/>
          </a:stretch>
        </p:blipFill>
        <p:spPr>
          <a:xfrm>
            <a:off x="753532" y="3429000"/>
            <a:ext cx="2607733" cy="1955800"/>
          </a:xfrm>
          <a:prstGeom prst="rect">
            <a:avLst/>
          </a:prstGeom>
        </p:spPr>
      </p:pic>
      <p:pic>
        <p:nvPicPr>
          <p:cNvPr id="10" name="Picture 9">
            <a:extLst>
              <a:ext uri="{FF2B5EF4-FFF2-40B4-BE49-F238E27FC236}">
                <a16:creationId xmlns:a16="http://schemas.microsoft.com/office/drawing/2014/main" id="{6B4F4924-3385-D2E9-791A-3E6852EE7618}"/>
              </a:ext>
            </a:extLst>
          </p:cNvPr>
          <p:cNvPicPr>
            <a:picLocks noChangeAspect="1"/>
          </p:cNvPicPr>
          <p:nvPr/>
        </p:nvPicPr>
        <p:blipFill>
          <a:blip r:embed="rId4"/>
          <a:stretch>
            <a:fillRect/>
          </a:stretch>
        </p:blipFill>
        <p:spPr>
          <a:xfrm>
            <a:off x="4792134" y="3427150"/>
            <a:ext cx="2607734" cy="1955801"/>
          </a:xfrm>
          <a:prstGeom prst="rect">
            <a:avLst/>
          </a:prstGeom>
        </p:spPr>
      </p:pic>
      <p:pic>
        <p:nvPicPr>
          <p:cNvPr id="12" name="Picture 11">
            <a:extLst>
              <a:ext uri="{FF2B5EF4-FFF2-40B4-BE49-F238E27FC236}">
                <a16:creationId xmlns:a16="http://schemas.microsoft.com/office/drawing/2014/main" id="{2F4BAC5F-BC76-11DB-7C65-DFA72C6BBA9F}"/>
              </a:ext>
            </a:extLst>
          </p:cNvPr>
          <p:cNvPicPr>
            <a:picLocks noChangeAspect="1"/>
          </p:cNvPicPr>
          <p:nvPr/>
        </p:nvPicPr>
        <p:blipFill>
          <a:blip r:embed="rId5"/>
          <a:stretch>
            <a:fillRect/>
          </a:stretch>
        </p:blipFill>
        <p:spPr>
          <a:xfrm>
            <a:off x="8830737" y="3427150"/>
            <a:ext cx="2494217" cy="1870663"/>
          </a:xfrm>
          <a:prstGeom prst="rect">
            <a:avLst/>
          </a:prstGeom>
        </p:spPr>
      </p:pic>
    </p:spTree>
    <p:extLst>
      <p:ext uri="{BB962C8B-B14F-4D97-AF65-F5344CB8AC3E}">
        <p14:creationId xmlns:p14="http://schemas.microsoft.com/office/powerpoint/2010/main" val="164759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D67D-AEBC-1011-4778-8BB91CA25A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FAB497-EFCC-2175-A857-B8C563985C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EE11C27B-E5A7-D83B-056C-7460439733E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FC189F5-B718-3E97-CAC7-13C9E1DF97DE}"/>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a:buNone/>
            </a:pPr>
            <a:r>
              <a:rPr lang="en-US" sz="2400" b="1" dirty="0"/>
              <a:t>Ratio Pyramid Fusion (RP)</a:t>
            </a:r>
          </a:p>
          <a:p>
            <a:pPr algn="just">
              <a:buNone/>
            </a:pPr>
            <a:endParaRPr lang="en-US" sz="1600" b="1" dirty="0"/>
          </a:p>
          <a:p>
            <a:pPr algn="just">
              <a:buNone/>
            </a:pPr>
            <a:r>
              <a:rPr lang="en-US" sz="2000" dirty="0"/>
              <a:t>Ratio Pyramid Fusion (RP) is an alternative to LP fusion, utilizing </a:t>
            </a:r>
            <a:r>
              <a:rPr lang="en-US" sz="2000" b="1" dirty="0"/>
              <a:t>ratio-based decomposition</a:t>
            </a:r>
            <a:r>
              <a:rPr lang="en-US" sz="2000" dirty="0"/>
              <a:t> instead of subtractive differences. The main advantage of RP fusion is its ability to enhance contrast while maintaining sharpness. The images are decomposed into multiple ratio layers, fused separately, and then reconstructed into a single image. This method performs well in </a:t>
            </a:r>
            <a:r>
              <a:rPr lang="en-US" sz="2000" b="1" dirty="0"/>
              <a:t>multi-modal image fusion</a:t>
            </a:r>
            <a:r>
              <a:rPr lang="en-US" sz="2000" dirty="0"/>
              <a:t>, where the source images come from different sensors. However, it may amplify noise in some cases.</a:t>
            </a:r>
          </a:p>
          <a:p>
            <a:pPr>
              <a:buNone/>
            </a:pPr>
            <a:endParaRPr lang="en-US" sz="1800" dirty="0"/>
          </a:p>
          <a:p>
            <a:r>
              <a:rPr lang="en-US" sz="2000" b="1" dirty="0"/>
              <a:t>Key Advantage:</a:t>
            </a:r>
            <a:r>
              <a:rPr lang="en-US" sz="2000" dirty="0"/>
              <a:t> Preserves contrast better than LP.</a:t>
            </a:r>
            <a:br>
              <a:rPr lang="en-US" sz="2000" dirty="0"/>
            </a:br>
            <a:r>
              <a:rPr lang="en-US" sz="2000" b="1" dirty="0"/>
              <a:t>Best For:</a:t>
            </a:r>
            <a:r>
              <a:rPr lang="en-US" sz="2000" dirty="0"/>
              <a:t> Thermal-visible and multi-spectral fusion.</a:t>
            </a:r>
          </a:p>
          <a:p>
            <a:pPr marL="0" marR="0" lvl="0" indent="0"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0193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228E9-4595-9FEC-34B6-86DB9A6A0E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E376A6-A6DD-0AFD-CE08-1838662CD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64D35279-72CA-A85A-8CF2-D4ABF894FBB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365CCC23-BF43-8E53-DEC3-40C3F6D7F3E1}"/>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87D5B54-53EC-AC2C-1902-861F7B0432F0}"/>
              </a:ext>
            </a:extLst>
          </p:cNvPr>
          <p:cNvPicPr>
            <a:picLocks noChangeAspect="1"/>
          </p:cNvPicPr>
          <p:nvPr/>
        </p:nvPicPr>
        <p:blipFill>
          <a:blip r:embed="rId2"/>
          <a:stretch>
            <a:fillRect/>
          </a:stretch>
        </p:blipFill>
        <p:spPr>
          <a:xfrm>
            <a:off x="452283" y="2035743"/>
            <a:ext cx="3227671" cy="2420753"/>
          </a:xfrm>
          <a:prstGeom prst="rect">
            <a:avLst/>
          </a:prstGeom>
        </p:spPr>
      </p:pic>
      <p:pic>
        <p:nvPicPr>
          <p:cNvPr id="8" name="Picture 7">
            <a:extLst>
              <a:ext uri="{FF2B5EF4-FFF2-40B4-BE49-F238E27FC236}">
                <a16:creationId xmlns:a16="http://schemas.microsoft.com/office/drawing/2014/main" id="{46B9E13E-D376-90D1-7A9E-D291F961CB72}"/>
              </a:ext>
            </a:extLst>
          </p:cNvPr>
          <p:cNvPicPr>
            <a:picLocks noChangeAspect="1"/>
          </p:cNvPicPr>
          <p:nvPr/>
        </p:nvPicPr>
        <p:blipFill>
          <a:blip r:embed="rId3"/>
          <a:stretch>
            <a:fillRect/>
          </a:stretch>
        </p:blipFill>
        <p:spPr>
          <a:xfrm>
            <a:off x="4501666" y="2014384"/>
            <a:ext cx="3256149" cy="2442112"/>
          </a:xfrm>
          <a:prstGeom prst="rect">
            <a:avLst/>
          </a:prstGeom>
        </p:spPr>
      </p:pic>
      <p:pic>
        <p:nvPicPr>
          <p:cNvPr id="10" name="Picture 9">
            <a:extLst>
              <a:ext uri="{FF2B5EF4-FFF2-40B4-BE49-F238E27FC236}">
                <a16:creationId xmlns:a16="http://schemas.microsoft.com/office/drawing/2014/main" id="{083F82C9-7F31-7CBC-7454-EB93AB7A7A17}"/>
              </a:ext>
            </a:extLst>
          </p:cNvPr>
          <p:cNvPicPr>
            <a:picLocks noChangeAspect="1"/>
          </p:cNvPicPr>
          <p:nvPr/>
        </p:nvPicPr>
        <p:blipFill>
          <a:blip r:embed="rId4"/>
          <a:stretch>
            <a:fillRect/>
          </a:stretch>
        </p:blipFill>
        <p:spPr>
          <a:xfrm>
            <a:off x="8579528" y="2014384"/>
            <a:ext cx="3199516" cy="2399637"/>
          </a:xfrm>
          <a:prstGeom prst="rect">
            <a:avLst/>
          </a:prstGeom>
        </p:spPr>
      </p:pic>
    </p:spTree>
    <p:extLst>
      <p:ext uri="{BB962C8B-B14F-4D97-AF65-F5344CB8AC3E}">
        <p14:creationId xmlns:p14="http://schemas.microsoft.com/office/powerpoint/2010/main" val="356013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1A8E2-2A95-7430-E0DF-343243148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43D539-2CAB-AEA2-7B16-D74D6141D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2B7A8E46-EF5D-5488-8D1E-74E55B38E8B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109820F-AEAB-E028-01F7-6DDBBD3ABEA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400" b="1" dirty="0"/>
              <a:t>Discrete Wavelet Transform (DWT) Fusion</a:t>
            </a:r>
            <a:r>
              <a:rPr lang="en-IN" sz="24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algn="just">
              <a:buNone/>
            </a:pPr>
            <a:r>
              <a:rPr lang="en-US" sz="2000" dirty="0"/>
              <a:t>DWT fusion applies </a:t>
            </a:r>
            <a:r>
              <a:rPr lang="en-US" sz="2000" b="1" dirty="0"/>
              <a:t>wavelet decomposition</a:t>
            </a:r>
            <a:r>
              <a:rPr lang="en-US" sz="2000" dirty="0"/>
              <a:t>, separating images into low- and high-frequency components. Fusion is performed by merging the wavelet coefficients using selection rules such as maximum intensity, weighted averaging, or energy-based selection. After fusion, the inverse wavelet transform reconstructs the final image. DWT preserves edge information well, making it useful for </a:t>
            </a:r>
            <a:r>
              <a:rPr lang="en-US" sz="2000" b="1" dirty="0"/>
              <a:t>remote sensing and medical imaging</a:t>
            </a:r>
            <a:r>
              <a:rPr lang="en-US" sz="2000" dirty="0"/>
              <a:t>. However, shift sensitivity and loss of spatial information can be drawbacks.</a:t>
            </a:r>
          </a:p>
          <a:p>
            <a:r>
              <a:rPr lang="en-US" sz="2000" b="1" dirty="0"/>
              <a:t>Key Advantage:</a:t>
            </a:r>
            <a:r>
              <a:rPr lang="en-US" sz="2000" dirty="0"/>
              <a:t> Effective texture and detail preservation.</a:t>
            </a:r>
            <a:br>
              <a:rPr lang="en-US" sz="2000" dirty="0"/>
            </a:br>
            <a:r>
              <a:rPr lang="en-US" sz="2000" b="1" dirty="0"/>
              <a:t>Best For:</a:t>
            </a:r>
            <a:r>
              <a:rPr lang="en-US" sz="2000" dirty="0"/>
              <a:t> Remote sensing and multi-resolution analysis.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9991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2AC6-9075-5001-1021-0281575BD5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588208-D20B-3F2B-162C-2DE464330E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5D98E461-7B2A-39DA-2774-0B280614F25D}"/>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2447D6B-D385-CB91-36AD-40FA5C5861A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26883B3-2B5C-891F-F5B9-FAC72A7E01F2}"/>
              </a:ext>
            </a:extLst>
          </p:cNvPr>
          <p:cNvPicPr>
            <a:picLocks noChangeAspect="1"/>
          </p:cNvPicPr>
          <p:nvPr/>
        </p:nvPicPr>
        <p:blipFill>
          <a:blip r:embed="rId2"/>
          <a:stretch>
            <a:fillRect/>
          </a:stretch>
        </p:blipFill>
        <p:spPr>
          <a:xfrm>
            <a:off x="654518" y="1845723"/>
            <a:ext cx="3063938" cy="2297954"/>
          </a:xfrm>
          <a:prstGeom prst="rect">
            <a:avLst/>
          </a:prstGeom>
        </p:spPr>
      </p:pic>
      <p:pic>
        <p:nvPicPr>
          <p:cNvPr id="8" name="Picture 7">
            <a:extLst>
              <a:ext uri="{FF2B5EF4-FFF2-40B4-BE49-F238E27FC236}">
                <a16:creationId xmlns:a16="http://schemas.microsoft.com/office/drawing/2014/main" id="{42D973CB-B2DE-8322-3635-7E169A3CC45D}"/>
              </a:ext>
            </a:extLst>
          </p:cNvPr>
          <p:cNvPicPr>
            <a:picLocks noChangeAspect="1"/>
          </p:cNvPicPr>
          <p:nvPr/>
        </p:nvPicPr>
        <p:blipFill>
          <a:blip r:embed="rId3"/>
          <a:stretch>
            <a:fillRect/>
          </a:stretch>
        </p:blipFill>
        <p:spPr>
          <a:xfrm>
            <a:off x="4785929" y="1845723"/>
            <a:ext cx="3063938" cy="2297954"/>
          </a:xfrm>
          <a:prstGeom prst="rect">
            <a:avLst/>
          </a:prstGeom>
        </p:spPr>
      </p:pic>
      <p:pic>
        <p:nvPicPr>
          <p:cNvPr id="10" name="Picture 9">
            <a:extLst>
              <a:ext uri="{FF2B5EF4-FFF2-40B4-BE49-F238E27FC236}">
                <a16:creationId xmlns:a16="http://schemas.microsoft.com/office/drawing/2014/main" id="{53F0B59F-BE16-F9E2-4601-DCB62A33B69C}"/>
              </a:ext>
            </a:extLst>
          </p:cNvPr>
          <p:cNvPicPr>
            <a:picLocks noChangeAspect="1"/>
          </p:cNvPicPr>
          <p:nvPr/>
        </p:nvPicPr>
        <p:blipFill>
          <a:blip r:embed="rId4"/>
          <a:stretch>
            <a:fillRect/>
          </a:stretch>
        </p:blipFill>
        <p:spPr>
          <a:xfrm>
            <a:off x="8917341" y="1845723"/>
            <a:ext cx="3063938" cy="2297954"/>
          </a:xfrm>
          <a:prstGeom prst="rect">
            <a:avLst/>
          </a:prstGeom>
        </p:spPr>
      </p:pic>
    </p:spTree>
    <p:extLst>
      <p:ext uri="{BB962C8B-B14F-4D97-AF65-F5344CB8AC3E}">
        <p14:creationId xmlns:p14="http://schemas.microsoft.com/office/powerpoint/2010/main" val="197649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B3461-D4CD-8AED-326B-5473525878C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1F7D26-C627-3C9A-BD6B-48FACFE6E1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2DB74D76-CF29-8E4A-DA3F-F4C625F18D2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BC08CE2E-BEE5-6E63-EB62-4191731F10FC}"/>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000" b="1" dirty="0"/>
              <a:t>Dual-Tree Complex Wavelet Transform (DTCWT) Fusion</a:t>
            </a:r>
            <a:r>
              <a:rPr lang="en-IN" sz="20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algn="just">
              <a:buNone/>
            </a:pPr>
            <a:r>
              <a:rPr lang="en-US" sz="2000" dirty="0"/>
              <a:t>DTCWT is an enhancement over DWT, addressing its shift-sensitivity and directional limitations. It introduces complex wavelets, which improve edge alignment and reduce artifacts. DTCWT fusion follows a similar decomposition-fusion-reconstruction process, but it retains better directional selectivity and reduces ringing artifacts. This makes it an excellent choice for medical and satellite imaging applications. However, it is computationally intensive compared to DWT.</a:t>
            </a:r>
          </a:p>
          <a:p>
            <a:pPr>
              <a:buNone/>
            </a:pPr>
            <a:endParaRPr lang="en-US" sz="2000" dirty="0"/>
          </a:p>
          <a:p>
            <a:r>
              <a:rPr lang="en-US" sz="2000" dirty="0"/>
              <a:t>Key Advantage: Improved directional sensitivity and reduced artifacts.</a:t>
            </a:r>
            <a:br>
              <a:rPr lang="en-US" sz="2000" dirty="0"/>
            </a:br>
            <a:r>
              <a:rPr lang="en-US" sz="2000" dirty="0"/>
              <a:t>Best For: Medical image fusion (CT-MRI).</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1919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2DB9B-B11F-CBA1-A8DA-023C4B3074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631A7-CB07-2D60-E485-E313BCE118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9ADC671F-75AF-9B39-C54B-D460B364A58D}"/>
              </a:ext>
            </a:extLst>
          </p:cNvPr>
          <p:cNvSpPr txBox="1"/>
          <p:nvPr/>
        </p:nvSpPr>
        <p:spPr>
          <a:xfrm>
            <a:off x="57888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5BDACBB-A70A-EC4D-21B8-A6283271D6B6}"/>
              </a:ext>
            </a:extLst>
          </p:cNvPr>
          <p:cNvSpPr txBox="1"/>
          <p:nvPr/>
        </p:nvSpPr>
        <p:spPr>
          <a:xfrm>
            <a:off x="195551" y="2238320"/>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11FC4B8-9D37-3C7D-4B78-E9F8FB4B646F}"/>
              </a:ext>
            </a:extLst>
          </p:cNvPr>
          <p:cNvPicPr>
            <a:picLocks noChangeAspect="1"/>
          </p:cNvPicPr>
          <p:nvPr/>
        </p:nvPicPr>
        <p:blipFill>
          <a:blip r:embed="rId2"/>
          <a:stretch>
            <a:fillRect/>
          </a:stretch>
        </p:blipFill>
        <p:spPr>
          <a:xfrm>
            <a:off x="669688" y="1975051"/>
            <a:ext cx="2855849" cy="2141887"/>
          </a:xfrm>
          <a:prstGeom prst="rect">
            <a:avLst/>
          </a:prstGeom>
        </p:spPr>
      </p:pic>
      <p:pic>
        <p:nvPicPr>
          <p:cNvPr id="8" name="Picture 7">
            <a:extLst>
              <a:ext uri="{FF2B5EF4-FFF2-40B4-BE49-F238E27FC236}">
                <a16:creationId xmlns:a16="http://schemas.microsoft.com/office/drawing/2014/main" id="{C7AE7794-AC91-E89F-D21B-55F5C045094A}"/>
              </a:ext>
            </a:extLst>
          </p:cNvPr>
          <p:cNvPicPr>
            <a:picLocks noChangeAspect="1"/>
          </p:cNvPicPr>
          <p:nvPr/>
        </p:nvPicPr>
        <p:blipFill>
          <a:blip r:embed="rId3"/>
          <a:stretch>
            <a:fillRect/>
          </a:stretch>
        </p:blipFill>
        <p:spPr>
          <a:xfrm>
            <a:off x="5068949" y="1975051"/>
            <a:ext cx="2855849" cy="2141887"/>
          </a:xfrm>
          <a:prstGeom prst="rect">
            <a:avLst/>
          </a:prstGeom>
        </p:spPr>
      </p:pic>
      <p:pic>
        <p:nvPicPr>
          <p:cNvPr id="10" name="Picture 9">
            <a:extLst>
              <a:ext uri="{FF2B5EF4-FFF2-40B4-BE49-F238E27FC236}">
                <a16:creationId xmlns:a16="http://schemas.microsoft.com/office/drawing/2014/main" id="{3CA66866-EADE-9A1A-75C3-0AEB45C0E12C}"/>
              </a:ext>
            </a:extLst>
          </p:cNvPr>
          <p:cNvPicPr>
            <a:picLocks noChangeAspect="1"/>
          </p:cNvPicPr>
          <p:nvPr/>
        </p:nvPicPr>
        <p:blipFill>
          <a:blip r:embed="rId4"/>
          <a:stretch>
            <a:fillRect/>
          </a:stretch>
        </p:blipFill>
        <p:spPr>
          <a:xfrm>
            <a:off x="9057373" y="1945411"/>
            <a:ext cx="2939076" cy="2204307"/>
          </a:xfrm>
          <a:prstGeom prst="rect">
            <a:avLst/>
          </a:prstGeom>
        </p:spPr>
      </p:pic>
    </p:spTree>
    <p:extLst>
      <p:ext uri="{BB962C8B-B14F-4D97-AF65-F5344CB8AC3E}">
        <p14:creationId xmlns:p14="http://schemas.microsoft.com/office/powerpoint/2010/main" val="75348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D651A-52DA-160B-7216-6FA5BFA4A21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146471-5940-58A1-45A7-060D905CA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4B906E4F-039B-4B93-78FE-44A023D1A23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86C8A44-D3E7-0D4D-801E-A429E2B2E27C}"/>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fr-FR" sz="2400" b="1" dirty="0" err="1"/>
              <a:t>Curvelet</a:t>
            </a:r>
            <a:r>
              <a:rPr lang="fr-FR" sz="2400" b="1" dirty="0"/>
              <a:t> </a:t>
            </a:r>
            <a:r>
              <a:rPr lang="fr-FR" sz="2400" b="1" dirty="0" err="1"/>
              <a:t>Transform</a:t>
            </a:r>
            <a:r>
              <a:rPr lang="fr-FR" sz="2400" b="1" dirty="0"/>
              <a:t> Fusion (CVT)</a:t>
            </a:r>
            <a:r>
              <a:rPr lang="en-IN" sz="24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algn="just">
              <a:buNone/>
            </a:pPr>
            <a:r>
              <a:rPr lang="en-US" sz="2000" dirty="0"/>
              <a:t>Curvelet Transform Fusion (CVT) is designed to </a:t>
            </a:r>
            <a:r>
              <a:rPr lang="en-US" sz="2000" b="1" dirty="0"/>
              <a:t>enhance curved and edge-like structures</a:t>
            </a:r>
            <a:r>
              <a:rPr lang="en-US" sz="2000" dirty="0"/>
              <a:t> better than wavelets. Unlike DWT, which is good at detecting straight-line features, the Curvelet Transform captures edges and texture details more efficiently. The fusion process involves merging curvelet coefficients from different directional sub-bands. CVT is highly effective in </a:t>
            </a:r>
            <a:r>
              <a:rPr lang="en-US" sz="2000" b="1" dirty="0"/>
              <a:t>medical imaging (X-ray, MRI) and satellite image fusion</a:t>
            </a:r>
            <a:r>
              <a:rPr lang="en-US" sz="2000" dirty="0"/>
              <a:t>, where preserving fine details is crucial. However, it is computationally demanding.</a:t>
            </a:r>
          </a:p>
          <a:p>
            <a:pPr>
              <a:buNone/>
            </a:pPr>
            <a:endParaRPr lang="en-US" sz="2000" dirty="0"/>
          </a:p>
          <a:p>
            <a:r>
              <a:rPr lang="en-US" sz="2000" b="1" dirty="0"/>
              <a:t>Key Advantage:</a:t>
            </a:r>
            <a:r>
              <a:rPr lang="en-US" sz="2000" dirty="0"/>
              <a:t> Best for edge and curve preservation.</a:t>
            </a:r>
            <a:br>
              <a:rPr lang="en-US" sz="2000" dirty="0"/>
            </a:br>
            <a:r>
              <a:rPr lang="en-US" sz="2000" b="1" dirty="0"/>
              <a:t>Best For:</a:t>
            </a:r>
            <a:r>
              <a:rPr lang="en-US" sz="2000" dirty="0"/>
              <a:t> Medical and satellite image fusion.</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55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5ECF-6797-7943-1EDD-73F150DBCD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001171-6DD5-5115-F274-BB6629ED41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A2F546DA-AAA4-8B80-F025-EFADC0078DA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EEC1764-3299-31EC-2195-B25B7FBD42A5}"/>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719DFBCD-7416-178C-5C80-470EF9A092B4}"/>
              </a:ext>
            </a:extLst>
          </p:cNvPr>
          <p:cNvPicPr>
            <a:picLocks noChangeAspect="1"/>
          </p:cNvPicPr>
          <p:nvPr/>
        </p:nvPicPr>
        <p:blipFill>
          <a:blip r:embed="rId2"/>
          <a:stretch>
            <a:fillRect/>
          </a:stretch>
        </p:blipFill>
        <p:spPr>
          <a:xfrm>
            <a:off x="412956" y="1953929"/>
            <a:ext cx="3028749" cy="2271562"/>
          </a:xfrm>
          <a:prstGeom prst="rect">
            <a:avLst/>
          </a:prstGeom>
        </p:spPr>
      </p:pic>
      <p:pic>
        <p:nvPicPr>
          <p:cNvPr id="8" name="Picture 7">
            <a:extLst>
              <a:ext uri="{FF2B5EF4-FFF2-40B4-BE49-F238E27FC236}">
                <a16:creationId xmlns:a16="http://schemas.microsoft.com/office/drawing/2014/main" id="{D309258D-9DD8-1B9D-CB21-29BBD8A82E7A}"/>
              </a:ext>
            </a:extLst>
          </p:cNvPr>
          <p:cNvPicPr>
            <a:picLocks noChangeAspect="1"/>
          </p:cNvPicPr>
          <p:nvPr/>
        </p:nvPicPr>
        <p:blipFill>
          <a:blip r:embed="rId3"/>
          <a:stretch>
            <a:fillRect/>
          </a:stretch>
        </p:blipFill>
        <p:spPr>
          <a:xfrm>
            <a:off x="4601288" y="1953929"/>
            <a:ext cx="3028749" cy="2271561"/>
          </a:xfrm>
          <a:prstGeom prst="rect">
            <a:avLst/>
          </a:prstGeom>
        </p:spPr>
      </p:pic>
      <p:pic>
        <p:nvPicPr>
          <p:cNvPr id="10" name="Picture 9">
            <a:extLst>
              <a:ext uri="{FF2B5EF4-FFF2-40B4-BE49-F238E27FC236}">
                <a16:creationId xmlns:a16="http://schemas.microsoft.com/office/drawing/2014/main" id="{1911E6DE-E6ED-2AC5-3F7A-766473108A2C}"/>
              </a:ext>
            </a:extLst>
          </p:cNvPr>
          <p:cNvPicPr>
            <a:picLocks noChangeAspect="1"/>
          </p:cNvPicPr>
          <p:nvPr/>
        </p:nvPicPr>
        <p:blipFill>
          <a:blip r:embed="rId4"/>
          <a:stretch>
            <a:fillRect/>
          </a:stretch>
        </p:blipFill>
        <p:spPr>
          <a:xfrm>
            <a:off x="8710969" y="1953929"/>
            <a:ext cx="3028748" cy="2271561"/>
          </a:xfrm>
          <a:prstGeom prst="rect">
            <a:avLst/>
          </a:prstGeom>
        </p:spPr>
      </p:pic>
    </p:spTree>
    <p:extLst>
      <p:ext uri="{BB962C8B-B14F-4D97-AF65-F5344CB8AC3E}">
        <p14:creationId xmlns:p14="http://schemas.microsoft.com/office/powerpoint/2010/main" val="1913632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2031325"/>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This project aims to develop and evaluate image fusion techniques that seamlessly integrate the complementary features of visible-light and thermal images into a single, enhanced output. By exploring both conventional and machine learning-based methods, the goal is to preserve key details—such as texture, heat signatures, and contextual information—while ensuring high image quality, effective information retention, and computational efficiency. Emphasis will be placed on designing lightweight, real-time algorithms suitable for hardware implementation, with practical applications in fields like medical diagnostics, surveillance, and environmental monitoring.</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52376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Fusion in Multiple Color Spaces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Exhaustive Evaluation of Conventional Methods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Integration of Edge-Preserving Filters</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Thermal-Visible Edge Overlay Fusion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Performance Analysis Across Methods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Real-Time Feasibility and Computational Efficiency</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Comparative Study of Color Space Effects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Practical Application Validation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94B5-94F2-6159-2225-6630D082630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BDF9AD-0A96-64E3-F249-D880A12CDF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43D7977C-6C9C-8310-AF19-5BD6C5BC6CB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3855E29B-0414-5EE8-0FC6-B23C0A2449EC}"/>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400" b="1" dirty="0"/>
              <a:t>Nonsubsampled Contourlet Transform (NSCT) Fusion</a:t>
            </a:r>
            <a:r>
              <a:rPr lang="en-IN" sz="2400" b="1"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sz="2000" dirty="0">
              <a:latin typeface="Verdana" panose="020B0604030504040204" pitchFamily="34" charset="0"/>
              <a:ea typeface="Verdana" panose="020B0604030504040204" pitchFamily="34" charset="0"/>
            </a:endParaRPr>
          </a:p>
          <a:p>
            <a:pPr>
              <a:buNone/>
            </a:pPr>
            <a:r>
              <a:rPr lang="en-US" sz="2000" dirty="0"/>
              <a:t>NSCT is a multi-scale, multi-directional transform that captures </a:t>
            </a:r>
            <a:r>
              <a:rPr lang="en-US" sz="2000" b="1" dirty="0"/>
              <a:t>texture, edges, and contours</a:t>
            </a:r>
            <a:r>
              <a:rPr lang="en-US" sz="2000" dirty="0"/>
              <a:t> more effectively than wavelets. It is shift-invariant, meaning the fused image retains more structural details than DWT-based methods. NSCT is commonly used in </a:t>
            </a:r>
            <a:r>
              <a:rPr lang="en-US" sz="2000" b="1" dirty="0"/>
              <a:t>infrared-visible image fusion</a:t>
            </a:r>
            <a:r>
              <a:rPr lang="en-US" sz="2000" dirty="0"/>
              <a:t> for surveillance and military applications. However, its high computational cost makes it unsuitable for real-time applications.</a:t>
            </a:r>
          </a:p>
          <a:p>
            <a:pPr>
              <a:buNone/>
            </a:pPr>
            <a:endParaRPr lang="en-US" sz="2000" dirty="0"/>
          </a:p>
          <a:p>
            <a:r>
              <a:rPr lang="en-US" sz="2000" b="1" dirty="0"/>
              <a:t>Key Advantage:</a:t>
            </a:r>
            <a:r>
              <a:rPr lang="en-US" sz="2000" dirty="0"/>
              <a:t> Excellent detail and contour preservation.</a:t>
            </a:r>
            <a:br>
              <a:rPr lang="en-US" sz="2000" dirty="0"/>
            </a:br>
            <a:r>
              <a:rPr lang="en-US" sz="2000" b="1" dirty="0"/>
              <a:t>Best For:</a:t>
            </a:r>
            <a:r>
              <a:rPr lang="en-US" sz="2000" dirty="0"/>
              <a:t> Infrared-visible and multi-sensor fusion.</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710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D2EAD-5971-4E87-A026-59B114FE5BB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7A0C3A-ADBB-7D33-867B-6176A264FC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4" name="Google Shape;125;p3">
            <a:extLst>
              <a:ext uri="{FF2B5EF4-FFF2-40B4-BE49-F238E27FC236}">
                <a16:creationId xmlns:a16="http://schemas.microsoft.com/office/drawing/2014/main" id="{D698F28E-0AA3-EB45-9E34-CF7FC4C606D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14DCCF8F-FC10-83A3-AD37-0181119E374D}"/>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6164C72-2D61-93F4-C496-91E0D4CFC6A1}"/>
              </a:ext>
            </a:extLst>
          </p:cNvPr>
          <p:cNvPicPr>
            <a:picLocks noChangeAspect="1"/>
          </p:cNvPicPr>
          <p:nvPr/>
        </p:nvPicPr>
        <p:blipFill>
          <a:blip r:embed="rId2"/>
          <a:stretch>
            <a:fillRect/>
          </a:stretch>
        </p:blipFill>
        <p:spPr>
          <a:xfrm>
            <a:off x="412956" y="1713296"/>
            <a:ext cx="3381676" cy="2536257"/>
          </a:xfrm>
          <a:prstGeom prst="rect">
            <a:avLst/>
          </a:prstGeom>
        </p:spPr>
      </p:pic>
      <p:pic>
        <p:nvPicPr>
          <p:cNvPr id="8" name="Picture 7">
            <a:extLst>
              <a:ext uri="{FF2B5EF4-FFF2-40B4-BE49-F238E27FC236}">
                <a16:creationId xmlns:a16="http://schemas.microsoft.com/office/drawing/2014/main" id="{2ED817DC-64F8-E25C-AE46-4FDC30E28D53}"/>
              </a:ext>
            </a:extLst>
          </p:cNvPr>
          <p:cNvPicPr>
            <a:picLocks noChangeAspect="1"/>
          </p:cNvPicPr>
          <p:nvPr/>
        </p:nvPicPr>
        <p:blipFill>
          <a:blip r:embed="rId3"/>
          <a:stretch>
            <a:fillRect/>
          </a:stretch>
        </p:blipFill>
        <p:spPr>
          <a:xfrm>
            <a:off x="4343968" y="1713295"/>
            <a:ext cx="3381677" cy="2536258"/>
          </a:xfrm>
          <a:prstGeom prst="rect">
            <a:avLst/>
          </a:prstGeom>
        </p:spPr>
      </p:pic>
      <p:pic>
        <p:nvPicPr>
          <p:cNvPr id="10" name="Picture 9">
            <a:extLst>
              <a:ext uri="{FF2B5EF4-FFF2-40B4-BE49-F238E27FC236}">
                <a16:creationId xmlns:a16="http://schemas.microsoft.com/office/drawing/2014/main" id="{1499BFD3-EB0D-AA0E-F4DA-D73FF56C9E65}"/>
              </a:ext>
            </a:extLst>
          </p:cNvPr>
          <p:cNvPicPr>
            <a:picLocks noChangeAspect="1"/>
          </p:cNvPicPr>
          <p:nvPr/>
        </p:nvPicPr>
        <p:blipFill>
          <a:blip r:embed="rId4"/>
          <a:stretch>
            <a:fillRect/>
          </a:stretch>
        </p:blipFill>
        <p:spPr>
          <a:xfrm>
            <a:off x="8274981" y="1713295"/>
            <a:ext cx="3381677" cy="2536258"/>
          </a:xfrm>
          <a:prstGeom prst="rect">
            <a:avLst/>
          </a:prstGeom>
        </p:spPr>
      </p:pic>
    </p:spTree>
    <p:extLst>
      <p:ext uri="{BB962C8B-B14F-4D97-AF65-F5344CB8AC3E}">
        <p14:creationId xmlns:p14="http://schemas.microsoft.com/office/powerpoint/2010/main" val="370220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algn="ctr">
              <a:buNone/>
            </a:pPr>
            <a:r>
              <a:rPr lang="en-IN" sz="2400" b="1" i="0" dirty="0">
                <a:effectLst/>
                <a:latin typeface="Menlo"/>
              </a:rPr>
              <a:t>Implementation code</a:t>
            </a:r>
          </a:p>
          <a:p>
            <a:pPr>
              <a:buNone/>
            </a:pPr>
            <a:r>
              <a:rPr lang="en-IN" sz="1800" b="0" i="0" dirty="0" err="1">
                <a:effectLst/>
                <a:latin typeface="+mj-lt"/>
              </a:rPr>
              <a:t>clc</a:t>
            </a:r>
            <a:r>
              <a:rPr lang="en-IN" sz="1800" b="0" i="0" dirty="0">
                <a:effectLst/>
                <a:latin typeface="+mj-lt"/>
              </a:rPr>
              <a:t>; clear; close </a:t>
            </a:r>
            <a:r>
              <a:rPr lang="en-IN" sz="1800" b="0" i="0" dirty="0">
                <a:solidFill>
                  <a:srgbClr val="A709F5"/>
                </a:solidFill>
                <a:effectLst/>
                <a:latin typeface="+mj-lt"/>
              </a:rPr>
              <a:t>all</a:t>
            </a:r>
            <a:r>
              <a:rPr lang="en-IN" sz="1800" b="0" i="0" dirty="0">
                <a:effectLst/>
                <a:latin typeface="+mj-lt"/>
              </a:rPr>
              <a:t>;</a:t>
            </a:r>
          </a:p>
          <a:p>
            <a:pPr>
              <a:buNone/>
            </a:pPr>
            <a:r>
              <a:rPr lang="en-IN" sz="1800" b="0" i="0" dirty="0">
                <a:solidFill>
                  <a:srgbClr val="008013"/>
                </a:solidFill>
                <a:effectLst/>
                <a:latin typeface="+mj-lt"/>
              </a:rPr>
              <a:t>% Define paths</a:t>
            </a:r>
            <a:endParaRPr lang="en-IN" sz="1800" b="0" i="0" dirty="0">
              <a:effectLst/>
              <a:latin typeface="+mj-lt"/>
            </a:endParaRPr>
          </a:p>
          <a:p>
            <a:pPr>
              <a:buNone/>
            </a:pPr>
            <a:r>
              <a:rPr lang="en-IN" sz="1800" b="0" i="0" dirty="0" err="1">
                <a:effectLst/>
                <a:latin typeface="+mj-lt"/>
              </a:rPr>
              <a:t>vi_folder</a:t>
            </a:r>
            <a:r>
              <a:rPr lang="en-IN" sz="1800" b="0" i="0" dirty="0">
                <a:effectLst/>
                <a:latin typeface="+mj-lt"/>
              </a:rPr>
              <a:t> = </a:t>
            </a:r>
            <a:r>
              <a:rPr lang="en-IN" sz="1800" b="0" i="0" dirty="0">
                <a:solidFill>
                  <a:srgbClr val="A709F5"/>
                </a:solidFill>
                <a:effectLst/>
                <a:latin typeface="+mj-lt"/>
              </a:rPr>
              <a:t>"C:\Users\HP\Documents\MATLAB\M3FD_Fusion\vis1"</a:t>
            </a:r>
            <a:r>
              <a:rPr lang="en-IN" sz="1800" b="0" i="0" dirty="0">
                <a:effectLst/>
                <a:latin typeface="+mj-lt"/>
              </a:rPr>
              <a:t>;</a:t>
            </a:r>
          </a:p>
          <a:p>
            <a:pPr>
              <a:buNone/>
            </a:pPr>
            <a:r>
              <a:rPr lang="en-IN" sz="1800" b="0" i="0" dirty="0" err="1">
                <a:effectLst/>
                <a:latin typeface="+mj-lt"/>
              </a:rPr>
              <a:t>ir_folder</a:t>
            </a:r>
            <a:r>
              <a:rPr lang="en-IN" sz="1800" b="0" i="0" dirty="0">
                <a:effectLst/>
                <a:latin typeface="+mj-lt"/>
              </a:rPr>
              <a:t> = </a:t>
            </a:r>
            <a:r>
              <a:rPr lang="en-IN" sz="1800" b="0" i="0" dirty="0">
                <a:solidFill>
                  <a:srgbClr val="A709F5"/>
                </a:solidFill>
                <a:effectLst/>
                <a:latin typeface="+mj-lt"/>
              </a:rPr>
              <a:t>"C:\Users\HP\Documents\MATLAB\M3FD_Fusion\ir1"</a:t>
            </a:r>
            <a:r>
              <a:rPr lang="en-IN" sz="1800" b="0" i="0" dirty="0">
                <a:effectLst/>
                <a:latin typeface="+mj-lt"/>
              </a:rPr>
              <a:t>;</a:t>
            </a:r>
          </a:p>
          <a:p>
            <a:pPr>
              <a:buNone/>
            </a:pPr>
            <a:r>
              <a:rPr lang="en-IN" sz="1800" b="0" i="0" dirty="0" err="1">
                <a:effectLst/>
                <a:latin typeface="+mj-lt"/>
              </a:rPr>
              <a:t>output_base_folder</a:t>
            </a:r>
            <a:r>
              <a:rPr lang="en-IN" sz="1800" b="0" i="0" dirty="0">
                <a:effectLst/>
                <a:latin typeface="+mj-lt"/>
              </a:rPr>
              <a:t> = </a:t>
            </a:r>
            <a:r>
              <a:rPr lang="en-IN" sz="1800" b="0" i="0" dirty="0">
                <a:solidFill>
                  <a:srgbClr val="A709F5"/>
                </a:solidFill>
                <a:effectLst/>
                <a:latin typeface="+mj-lt"/>
              </a:rPr>
              <a:t>"C:\Users\HP\Documents\MATLAB\M3FD_Fusion\"</a:t>
            </a:r>
            <a:r>
              <a:rPr lang="en-IN" sz="1800" b="0" i="0" dirty="0">
                <a:effectLst/>
                <a:latin typeface="+mj-lt"/>
              </a:rPr>
              <a:t>;</a:t>
            </a:r>
          </a:p>
          <a:p>
            <a:pPr>
              <a:buNone/>
            </a:pPr>
            <a:r>
              <a:rPr lang="en-IN" sz="1800" b="0" i="0" dirty="0">
                <a:solidFill>
                  <a:srgbClr val="008013"/>
                </a:solidFill>
                <a:effectLst/>
                <a:latin typeface="+mj-lt"/>
              </a:rPr>
              <a:t>% Define fusion methods</a:t>
            </a:r>
            <a:endParaRPr lang="en-IN" sz="1800" b="0" i="0" dirty="0">
              <a:effectLst/>
              <a:latin typeface="+mj-lt"/>
            </a:endParaRPr>
          </a:p>
          <a:p>
            <a:pPr>
              <a:buNone/>
            </a:pPr>
            <a:r>
              <a:rPr lang="en-IN" sz="1800" b="0" i="0" dirty="0" err="1">
                <a:effectLst/>
                <a:latin typeface="+mj-lt"/>
              </a:rPr>
              <a:t>fusion_methods</a:t>
            </a:r>
            <a:r>
              <a:rPr lang="en-IN" sz="1800" b="0" i="0" dirty="0">
                <a:effectLst/>
                <a:latin typeface="+mj-lt"/>
              </a:rPr>
              <a:t> = {</a:t>
            </a:r>
            <a:r>
              <a:rPr lang="en-IN" sz="1800" b="0" i="0" dirty="0">
                <a:solidFill>
                  <a:srgbClr val="A709F5"/>
                </a:solidFill>
                <a:effectLst/>
                <a:latin typeface="+mj-lt"/>
              </a:rPr>
              <a:t>"</a:t>
            </a:r>
            <a:r>
              <a:rPr lang="en-IN" sz="1800" b="0" i="0" dirty="0" err="1">
                <a:solidFill>
                  <a:srgbClr val="A709F5"/>
                </a:solidFill>
                <a:effectLst/>
                <a:latin typeface="+mj-lt"/>
              </a:rPr>
              <a:t>lp_fuse</a:t>
            </a:r>
            <a:r>
              <a:rPr lang="en-IN" sz="1800" b="0" i="0" dirty="0">
                <a:solidFill>
                  <a:srgbClr val="A709F5"/>
                </a:solidFill>
                <a:effectLst/>
                <a:latin typeface="+mj-lt"/>
              </a:rPr>
              <a:t>"</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rp_fuse</a:t>
            </a:r>
            <a:r>
              <a:rPr lang="en-IN" sz="1800" b="0" i="0" dirty="0">
                <a:solidFill>
                  <a:srgbClr val="A709F5"/>
                </a:solidFill>
                <a:effectLst/>
                <a:latin typeface="+mj-lt"/>
              </a:rPr>
              <a:t>"</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curvelet_fuse</a:t>
            </a:r>
            <a:r>
              <a:rPr lang="en-IN" sz="1800" b="0" i="0" dirty="0">
                <a:solidFill>
                  <a:srgbClr val="A709F5"/>
                </a:solidFill>
                <a:effectLst/>
                <a:latin typeface="+mj-lt"/>
              </a:rPr>
              <a:t>"</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dtcwt_fuse</a:t>
            </a:r>
            <a:r>
              <a:rPr lang="en-IN" sz="1800" b="0" i="0" dirty="0">
                <a:solidFill>
                  <a:srgbClr val="A709F5"/>
                </a:solidFill>
                <a:effectLst/>
                <a:latin typeface="+mj-lt"/>
              </a:rPr>
              <a:t>"</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nsct_fuse</a:t>
            </a:r>
            <a:r>
              <a:rPr lang="en-IN" sz="1800" b="0" i="0" dirty="0">
                <a:solidFill>
                  <a:srgbClr val="A709F5"/>
                </a:solidFill>
                <a:effectLst/>
                <a:latin typeface="+mj-lt"/>
              </a:rPr>
              <a:t>"</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dwt_fuse</a:t>
            </a:r>
            <a:r>
              <a:rPr lang="en-IN" sz="1800" b="0" i="0" dirty="0">
                <a:solidFill>
                  <a:srgbClr val="A709F5"/>
                </a:solidFill>
                <a:effectLst/>
                <a:latin typeface="+mj-lt"/>
              </a:rPr>
              <a:t>"</a:t>
            </a:r>
            <a:r>
              <a:rPr lang="en-IN" sz="1800" b="0" i="0" dirty="0">
                <a:effectLst/>
                <a:latin typeface="+mj-lt"/>
              </a:rPr>
              <a:t>};</a:t>
            </a:r>
          </a:p>
          <a:p>
            <a:pPr>
              <a:buNone/>
            </a:pPr>
            <a:r>
              <a:rPr lang="en-IN" sz="1800" b="0" i="0" dirty="0">
                <a:solidFill>
                  <a:srgbClr val="008013"/>
                </a:solidFill>
                <a:effectLst/>
                <a:latin typeface="+mj-lt"/>
              </a:rPr>
              <a:t>% Define parameters for each method</a:t>
            </a:r>
            <a:endParaRPr lang="en-IN" sz="1800" b="0" i="0" dirty="0">
              <a:effectLst/>
              <a:latin typeface="+mj-lt"/>
            </a:endParaRPr>
          </a:p>
          <a:p>
            <a:pPr>
              <a:buNone/>
            </a:pPr>
            <a:r>
              <a:rPr lang="en-IN" sz="1800" b="0" i="0" dirty="0">
                <a:effectLst/>
                <a:latin typeface="+mj-lt"/>
              </a:rPr>
              <a:t>params = struct(</a:t>
            </a:r>
            <a:r>
              <a:rPr lang="en-IN" sz="1800" b="0" i="0" dirty="0">
                <a:solidFill>
                  <a:srgbClr val="A709F5"/>
                </a:solidFill>
                <a:effectLst/>
                <a:latin typeface="+mj-lt"/>
              </a:rPr>
              <a:t>"</a:t>
            </a:r>
            <a:r>
              <a:rPr lang="en-IN" sz="1800" b="0" i="0" dirty="0" err="1">
                <a:solidFill>
                  <a:srgbClr val="A709F5"/>
                </a:solidFill>
                <a:effectLst/>
                <a:latin typeface="+mj-lt"/>
              </a:rPr>
              <a:t>lp_fuse</a:t>
            </a:r>
            <a:r>
              <a:rPr lang="en-IN" sz="1800" b="0" i="0" dirty="0">
                <a:solidFill>
                  <a:srgbClr val="A709F5"/>
                </a:solidFill>
                <a:effectLst/>
                <a:latin typeface="+mj-lt"/>
              </a:rPr>
              <a:t>"</a:t>
            </a:r>
            <a:r>
              <a:rPr lang="en-IN" sz="1800" b="0" i="0" dirty="0">
                <a:effectLst/>
                <a:latin typeface="+mj-lt"/>
              </a:rPr>
              <a:t>, [5, 1, 1], </a:t>
            </a:r>
            <a:r>
              <a:rPr lang="en-IN" sz="1800" b="0" i="0" dirty="0">
                <a:solidFill>
                  <a:srgbClr val="0E00FF"/>
                </a:solidFill>
                <a:effectLst/>
                <a:latin typeface="+mj-lt"/>
              </a:rPr>
              <a:t>...</a:t>
            </a:r>
            <a:endParaRPr lang="en-IN" sz="1800" b="0" i="0" dirty="0">
              <a:effectLst/>
              <a:latin typeface="+mj-lt"/>
            </a:endParaRPr>
          </a:p>
          <a:p>
            <a:pPr>
              <a:buNone/>
            </a:pPr>
            <a:r>
              <a:rPr lang="en-IN" sz="1800" b="0" i="0" dirty="0">
                <a:solidFill>
                  <a:srgbClr val="A709F5"/>
                </a:solidFill>
                <a:effectLst/>
                <a:latin typeface="+mj-lt"/>
              </a:rPr>
              <a:t>"</a:t>
            </a:r>
            <a:r>
              <a:rPr lang="en-IN" sz="1800" b="0" i="0" dirty="0" err="1">
                <a:solidFill>
                  <a:srgbClr val="A709F5"/>
                </a:solidFill>
                <a:effectLst/>
                <a:latin typeface="+mj-lt"/>
              </a:rPr>
              <a:t>rp_fuse</a:t>
            </a:r>
            <a:r>
              <a:rPr lang="en-IN" sz="1800" b="0" i="0" dirty="0">
                <a:solidFill>
                  <a:srgbClr val="A709F5"/>
                </a:solidFill>
                <a:effectLst/>
                <a:latin typeface="+mj-lt"/>
              </a:rPr>
              <a:t>"</a:t>
            </a:r>
            <a:r>
              <a:rPr lang="en-IN" sz="1800" b="0" i="0" dirty="0">
                <a:effectLst/>
                <a:latin typeface="+mj-lt"/>
              </a:rPr>
              <a:t>, [5, 1, 1], </a:t>
            </a:r>
            <a:r>
              <a:rPr lang="en-IN" sz="1800" b="0" i="0" dirty="0">
                <a:solidFill>
                  <a:srgbClr val="0E00FF"/>
                </a:solidFill>
                <a:effectLst/>
                <a:latin typeface="+mj-lt"/>
              </a:rPr>
              <a:t>...</a:t>
            </a:r>
            <a:endParaRPr lang="en-IN" sz="1800" b="0" i="0" dirty="0">
              <a:effectLst/>
              <a:latin typeface="+mj-lt"/>
            </a:endParaRPr>
          </a:p>
          <a:p>
            <a:pPr>
              <a:buNone/>
            </a:pPr>
            <a:r>
              <a:rPr lang="en-IN" sz="1800" b="0" i="0" dirty="0">
                <a:solidFill>
                  <a:srgbClr val="A709F5"/>
                </a:solidFill>
                <a:effectLst/>
                <a:latin typeface="+mj-lt"/>
              </a:rPr>
              <a:t>"</a:t>
            </a:r>
            <a:r>
              <a:rPr lang="en-IN" sz="1800" b="0" i="0" dirty="0" err="1">
                <a:solidFill>
                  <a:srgbClr val="A709F5"/>
                </a:solidFill>
                <a:effectLst/>
                <a:latin typeface="+mj-lt"/>
              </a:rPr>
              <a:t>curvelet_fuse</a:t>
            </a:r>
            <a:r>
              <a:rPr lang="en-IN" sz="1800" b="0" i="0" dirty="0">
                <a:solidFill>
                  <a:srgbClr val="A709F5"/>
                </a:solidFill>
                <a:effectLst/>
                <a:latin typeface="+mj-lt"/>
              </a:rPr>
              <a:t>"</a:t>
            </a:r>
            <a:r>
              <a:rPr lang="en-IN" sz="1800" b="0" i="0" dirty="0">
                <a:effectLst/>
                <a:latin typeface="+mj-lt"/>
              </a:rPr>
              <a:t>, [3], </a:t>
            </a:r>
            <a:r>
              <a:rPr lang="en-IN" sz="1800" b="0" i="0" dirty="0">
                <a:solidFill>
                  <a:srgbClr val="0E00FF"/>
                </a:solidFill>
                <a:effectLst/>
                <a:latin typeface="+mj-lt"/>
              </a:rPr>
              <a:t>...</a:t>
            </a:r>
            <a:endParaRPr lang="en-IN" sz="1800" b="0" i="0" dirty="0">
              <a:effectLst/>
              <a:latin typeface="+mj-lt"/>
            </a:endParaRPr>
          </a:p>
          <a:p>
            <a:pPr>
              <a:buNone/>
            </a:pPr>
            <a:r>
              <a:rPr lang="en-IN" sz="1800" b="0" i="0" dirty="0">
                <a:solidFill>
                  <a:srgbClr val="A709F5"/>
                </a:solidFill>
                <a:effectLst/>
                <a:latin typeface="+mj-lt"/>
              </a:rPr>
              <a:t>"</a:t>
            </a:r>
            <a:r>
              <a:rPr lang="en-IN" sz="1800" b="0" i="0" dirty="0" err="1">
                <a:solidFill>
                  <a:srgbClr val="A709F5"/>
                </a:solidFill>
                <a:effectLst/>
                <a:latin typeface="+mj-lt"/>
              </a:rPr>
              <a:t>dtcwt_fuse</a:t>
            </a:r>
            <a:r>
              <a:rPr lang="en-IN" sz="1800" b="0" i="0" dirty="0">
                <a:solidFill>
                  <a:srgbClr val="A709F5"/>
                </a:solidFill>
                <a:effectLst/>
                <a:latin typeface="+mj-lt"/>
              </a:rPr>
              <a:t>"</a:t>
            </a:r>
            <a:r>
              <a:rPr lang="en-IN" sz="1800" b="0" i="0" dirty="0">
                <a:effectLst/>
                <a:latin typeface="+mj-lt"/>
              </a:rPr>
              <a:t>, [2], </a:t>
            </a:r>
            <a:r>
              <a:rPr lang="en-IN" sz="1800" b="0" i="0" dirty="0">
                <a:solidFill>
                  <a:srgbClr val="0E00FF"/>
                </a:solidFill>
                <a:effectLst/>
                <a:latin typeface="+mj-lt"/>
              </a:rPr>
              <a:t>...</a:t>
            </a:r>
            <a:endParaRPr lang="en-IN" sz="1800" b="0" i="0" dirty="0">
              <a:effectLst/>
              <a:latin typeface="+mj-lt"/>
            </a:endParaRPr>
          </a:p>
          <a:p>
            <a:pPr>
              <a:buNone/>
            </a:pPr>
            <a:r>
              <a:rPr lang="en-IN" sz="1800" b="0" i="0" dirty="0">
                <a:solidFill>
                  <a:srgbClr val="A709F5"/>
                </a:solidFill>
                <a:effectLst/>
                <a:latin typeface="+mj-lt"/>
              </a:rPr>
              <a:t>"</a:t>
            </a:r>
            <a:r>
              <a:rPr lang="en-IN" sz="1800" b="0" i="0" dirty="0" err="1">
                <a:solidFill>
                  <a:srgbClr val="A709F5"/>
                </a:solidFill>
                <a:effectLst/>
                <a:latin typeface="+mj-lt"/>
              </a:rPr>
              <a:t>nsct_fuse</a:t>
            </a:r>
            <a:r>
              <a:rPr lang="en-IN" sz="1800" b="0" i="0" dirty="0">
                <a:solidFill>
                  <a:srgbClr val="A709F5"/>
                </a:solidFill>
                <a:effectLst/>
                <a:latin typeface="+mj-lt"/>
              </a:rPr>
              <a:t>"</a:t>
            </a:r>
            <a:r>
              <a:rPr lang="en-IN" sz="1800" b="0" i="0" dirty="0">
                <a:effectLst/>
                <a:latin typeface="+mj-lt"/>
              </a:rPr>
              <a:t>, {[2, 3, 3, 4]}, </a:t>
            </a:r>
            <a:r>
              <a:rPr lang="en-IN" sz="1800" b="0" i="0" dirty="0">
                <a:solidFill>
                  <a:srgbClr val="0E00FF"/>
                </a:solidFill>
                <a:effectLst/>
                <a:latin typeface="+mj-lt"/>
              </a:rPr>
              <a:t>...</a:t>
            </a:r>
            <a:endParaRPr lang="en-IN" sz="1800" b="0" i="0" dirty="0">
              <a:effectLst/>
              <a:latin typeface="+mj-lt"/>
            </a:endParaRPr>
          </a:p>
          <a:p>
            <a:pPr>
              <a:buNone/>
            </a:pPr>
            <a:r>
              <a:rPr lang="en-IN" sz="1800" b="0" i="0" dirty="0">
                <a:solidFill>
                  <a:srgbClr val="A709F5"/>
                </a:solidFill>
                <a:effectLst/>
                <a:latin typeface="+mj-lt"/>
              </a:rPr>
              <a:t>"</a:t>
            </a:r>
            <a:r>
              <a:rPr lang="en-IN" sz="1800" b="0" i="0" dirty="0" err="1">
                <a:solidFill>
                  <a:srgbClr val="A709F5"/>
                </a:solidFill>
                <a:effectLst/>
                <a:latin typeface="+mj-lt"/>
              </a:rPr>
              <a:t>dwt_fuse</a:t>
            </a:r>
            <a:r>
              <a:rPr lang="en-IN" sz="1800" b="0" i="0" dirty="0">
                <a:solidFill>
                  <a:srgbClr val="A709F5"/>
                </a:solidFill>
                <a:effectLst/>
                <a:latin typeface="+mj-lt"/>
              </a:rPr>
              <a:t>"</a:t>
            </a:r>
            <a:r>
              <a:rPr lang="en-IN" sz="1800" b="0" i="0" dirty="0">
                <a:effectLst/>
                <a:latin typeface="+mj-lt"/>
              </a:rPr>
              <a:t>, [3]);</a:t>
            </a:r>
          </a:p>
          <a:p>
            <a:pPr>
              <a:buNone/>
            </a:pPr>
            <a:r>
              <a:rPr lang="en-IN" sz="1800" b="0" i="0" dirty="0">
                <a:solidFill>
                  <a:srgbClr val="008013"/>
                </a:solidFill>
                <a:effectLst/>
                <a:latin typeface="+mj-lt"/>
              </a:rPr>
              <a:t>% Get list of images</a:t>
            </a:r>
            <a:endParaRPr lang="en-IN" sz="1800" b="0" i="0" dirty="0">
              <a:effectLst/>
              <a:latin typeface="+mj-lt"/>
            </a:endParaRPr>
          </a:p>
          <a:p>
            <a:pPr>
              <a:buNone/>
            </a:pPr>
            <a:r>
              <a:rPr lang="en-IN" sz="1800" b="0" i="0" dirty="0" err="1">
                <a:effectLst/>
                <a:latin typeface="+mj-lt"/>
              </a:rPr>
              <a:t>vi_images</a:t>
            </a:r>
            <a:r>
              <a:rPr lang="en-IN" sz="1800" b="0" i="0" dirty="0">
                <a:effectLst/>
                <a:latin typeface="+mj-lt"/>
              </a:rPr>
              <a:t> = </a:t>
            </a:r>
            <a:r>
              <a:rPr lang="en-IN" sz="1800" b="0" i="0" dirty="0" err="1">
                <a:effectLst/>
                <a:latin typeface="+mj-lt"/>
              </a:rPr>
              <a:t>dir</a:t>
            </a:r>
            <a:r>
              <a:rPr lang="en-IN" sz="1800" b="0" i="0" dirty="0">
                <a:effectLst/>
                <a:latin typeface="+mj-lt"/>
              </a:rPr>
              <a:t>(</a:t>
            </a:r>
            <a:r>
              <a:rPr lang="en-IN" sz="1800" b="0" i="0" dirty="0" err="1">
                <a:effectLst/>
                <a:latin typeface="+mj-lt"/>
              </a:rPr>
              <a:t>fullfile</a:t>
            </a:r>
            <a:r>
              <a:rPr lang="en-IN" sz="1800" b="0" i="0" dirty="0">
                <a:effectLst/>
                <a:latin typeface="+mj-lt"/>
              </a:rPr>
              <a:t>(</a:t>
            </a:r>
            <a:r>
              <a:rPr lang="en-IN" sz="1800" b="0" i="0" dirty="0" err="1">
                <a:effectLst/>
                <a:latin typeface="+mj-lt"/>
              </a:rPr>
              <a:t>vi_folder</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png</a:t>
            </a:r>
            <a:r>
              <a:rPr lang="en-IN" sz="1800" b="0" i="0" dirty="0">
                <a:solidFill>
                  <a:srgbClr val="A709F5"/>
                </a:solidFill>
                <a:effectLst/>
                <a:latin typeface="+mj-lt"/>
              </a:rPr>
              <a:t>'</a:t>
            </a:r>
            <a:r>
              <a:rPr lang="en-IN" sz="1800" b="0" i="0" dirty="0">
                <a:effectLst/>
                <a:latin typeface="+mj-lt"/>
              </a:rPr>
              <a:t>));</a:t>
            </a:r>
          </a:p>
          <a:p>
            <a:pPr>
              <a:buNone/>
            </a:pPr>
            <a:r>
              <a:rPr lang="en-IN" sz="1800" b="0" i="0" dirty="0" err="1">
                <a:effectLst/>
                <a:latin typeface="+mj-lt"/>
              </a:rPr>
              <a:t>ir_images</a:t>
            </a:r>
            <a:r>
              <a:rPr lang="en-IN" sz="1800" b="0" i="0" dirty="0">
                <a:effectLst/>
                <a:latin typeface="+mj-lt"/>
              </a:rPr>
              <a:t> = </a:t>
            </a:r>
            <a:r>
              <a:rPr lang="en-IN" sz="1800" b="0" i="0" dirty="0" err="1">
                <a:effectLst/>
                <a:latin typeface="+mj-lt"/>
              </a:rPr>
              <a:t>dir</a:t>
            </a:r>
            <a:r>
              <a:rPr lang="en-IN" sz="1800" b="0" i="0" dirty="0">
                <a:effectLst/>
                <a:latin typeface="+mj-lt"/>
              </a:rPr>
              <a:t>(</a:t>
            </a:r>
            <a:r>
              <a:rPr lang="en-IN" sz="1800" b="0" i="0" dirty="0" err="1">
                <a:effectLst/>
                <a:latin typeface="+mj-lt"/>
              </a:rPr>
              <a:t>fullfile</a:t>
            </a:r>
            <a:r>
              <a:rPr lang="en-IN" sz="1800" b="0" i="0" dirty="0">
                <a:effectLst/>
                <a:latin typeface="+mj-lt"/>
              </a:rPr>
              <a:t>(</a:t>
            </a:r>
            <a:r>
              <a:rPr lang="en-IN" sz="1800" b="0" i="0" dirty="0" err="1">
                <a:effectLst/>
                <a:latin typeface="+mj-lt"/>
              </a:rPr>
              <a:t>ir_folder</a:t>
            </a:r>
            <a:r>
              <a:rPr lang="en-IN" sz="1800" b="0" i="0" dirty="0">
                <a:effectLst/>
                <a:latin typeface="+mj-lt"/>
              </a:rPr>
              <a:t>, </a:t>
            </a:r>
            <a:r>
              <a:rPr lang="en-IN" sz="1800" b="0" i="0" dirty="0">
                <a:solidFill>
                  <a:srgbClr val="A709F5"/>
                </a:solidFill>
                <a:effectLst/>
                <a:latin typeface="+mj-lt"/>
              </a:rPr>
              <a:t>'*.</a:t>
            </a:r>
            <a:r>
              <a:rPr lang="en-IN" sz="1800" b="0" i="0" dirty="0" err="1">
                <a:solidFill>
                  <a:srgbClr val="A709F5"/>
                </a:solidFill>
                <a:effectLst/>
                <a:latin typeface="+mj-lt"/>
              </a:rPr>
              <a:t>png</a:t>
            </a:r>
            <a:r>
              <a:rPr lang="en-IN" sz="1800" b="0" i="0" dirty="0">
                <a:solidFill>
                  <a:srgbClr val="A709F5"/>
                </a:solidFill>
                <a:effectLst/>
                <a:latin typeface="+mj-lt"/>
              </a:rPr>
              <a:t>'</a:t>
            </a:r>
            <a:r>
              <a:rPr lang="en-IN" sz="1800" b="0" i="0" dirty="0">
                <a:effectLst/>
                <a:latin typeface="+mj-lt"/>
              </a:rPr>
              <a:t>));</a:t>
            </a:r>
          </a:p>
          <a:p>
            <a:pPr>
              <a:buNone/>
            </a:pPr>
            <a:r>
              <a:rPr lang="en-IN" sz="1800" b="0" i="0" dirty="0">
                <a:solidFill>
                  <a:srgbClr val="008013"/>
                </a:solidFill>
                <a:effectLst/>
                <a:latin typeface="+mj-lt"/>
              </a:rPr>
              <a:t>% Extract filenames</a:t>
            </a:r>
            <a:endParaRPr lang="en-IN" sz="1800" b="0" i="0" dirty="0">
              <a:effectLst/>
              <a:latin typeface="+mj-lt"/>
            </a:endParaRPr>
          </a:p>
          <a:p>
            <a:pPr>
              <a:buNone/>
            </a:pPr>
            <a:r>
              <a:rPr lang="en-IN" sz="1800" b="0" i="0" dirty="0" err="1">
                <a:effectLst/>
                <a:latin typeface="+mj-lt"/>
              </a:rPr>
              <a:t>vi_names</a:t>
            </a:r>
            <a:r>
              <a:rPr lang="en-IN" sz="1800" b="0" i="0" dirty="0">
                <a:effectLst/>
                <a:latin typeface="+mj-lt"/>
              </a:rPr>
              <a:t> = {vi_images.name};</a:t>
            </a:r>
          </a:p>
          <a:p>
            <a:pPr>
              <a:buNone/>
            </a:pPr>
            <a:r>
              <a:rPr lang="en-IN" sz="1800" b="0" i="0" dirty="0" err="1">
                <a:effectLst/>
                <a:latin typeface="+mj-lt"/>
              </a:rPr>
              <a:t>ir_names</a:t>
            </a:r>
            <a:r>
              <a:rPr lang="en-IN" sz="1800" b="0" i="0" dirty="0">
                <a:effectLst/>
                <a:latin typeface="+mj-lt"/>
              </a:rPr>
              <a:t> = {ir_images.name};</a:t>
            </a:r>
          </a:p>
          <a:p>
            <a:pPr>
              <a:buNone/>
            </a:pPr>
            <a:br>
              <a:rPr lang="en-IN" sz="1800" b="0" i="0" dirty="0">
                <a:effectLst/>
                <a:latin typeface="+mj-lt"/>
              </a:rPr>
            </a:br>
            <a:endParaRPr lang="en-IN" sz="1800" b="0" i="0" dirty="0">
              <a:effectLst/>
              <a:latin typeface="+mj-lt"/>
            </a:endParaRPr>
          </a:p>
          <a:p>
            <a:br>
              <a:rPr lang="en-IN" sz="1800" b="0" i="0" dirty="0">
                <a:effectLst/>
                <a:latin typeface="Menlo"/>
              </a:rPr>
            </a:br>
            <a:endParaRPr lang="en-IN" sz="1800" b="0" i="0" dirty="0">
              <a:effectLst/>
              <a:latin typeface="Menlo"/>
            </a:endParaRP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157316" y="1850803"/>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83D0B-5A80-0653-CEB5-BCCFFA2C71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51CF9D-D6B5-579E-79AA-220FB3314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a:extLst>
              <a:ext uri="{FF2B5EF4-FFF2-40B4-BE49-F238E27FC236}">
                <a16:creationId xmlns:a16="http://schemas.microsoft.com/office/drawing/2014/main" id="{02967EF4-9CE6-1312-9A27-40A62C943D17}"/>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dirty="0"/>
              <a:t>PERFORMANCE METRICS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E815B48-8EC3-0FB3-B82C-91CE3897407A}"/>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a:buNone/>
            </a:pPr>
            <a:endParaRPr lang="en-IN" sz="1800" b="0" i="0" dirty="0">
              <a:effectLst/>
              <a:latin typeface="Menlo"/>
            </a:endParaRPr>
          </a:p>
          <a:p>
            <a:pPr>
              <a:buNone/>
            </a:pPr>
            <a:r>
              <a:rPr lang="en-IN" sz="1800" b="0" i="0" dirty="0">
                <a:solidFill>
                  <a:srgbClr val="008013"/>
                </a:solidFill>
                <a:effectLst/>
                <a:latin typeface="+mn-lt"/>
              </a:rPr>
              <a:t>% Apply fusion on each RGB channel separately</a:t>
            </a:r>
            <a:endParaRPr lang="en-IN" sz="1800" b="0" i="0" dirty="0">
              <a:effectLst/>
              <a:latin typeface="+mn-lt"/>
            </a:endParaRPr>
          </a:p>
          <a:p>
            <a:pPr>
              <a:buNone/>
            </a:pPr>
            <a:r>
              <a:rPr lang="en-IN" sz="1800" b="0" i="0" dirty="0" err="1">
                <a:effectLst/>
                <a:latin typeface="+mn-lt"/>
              </a:rPr>
              <a:t>fused_img</a:t>
            </a:r>
            <a:r>
              <a:rPr lang="en-IN" sz="1800" b="0" i="0" dirty="0">
                <a:effectLst/>
                <a:latin typeface="+mn-lt"/>
              </a:rPr>
              <a:t> = zeros(size(</a:t>
            </a:r>
            <a:r>
              <a:rPr lang="en-IN" sz="1800" b="0" i="0" dirty="0" err="1">
                <a:effectLst/>
                <a:latin typeface="+mn-lt"/>
              </a:rPr>
              <a:t>vi_img</a:t>
            </a:r>
            <a:r>
              <a:rPr lang="en-IN" sz="1800" b="0" i="0" dirty="0">
                <a:effectLst/>
                <a:latin typeface="+mn-lt"/>
              </a:rPr>
              <a:t>));</a:t>
            </a:r>
          </a:p>
          <a:p>
            <a:pPr>
              <a:buNone/>
            </a:pPr>
            <a:r>
              <a:rPr lang="en-IN" sz="1800" b="0" i="0" dirty="0">
                <a:solidFill>
                  <a:srgbClr val="0E00FF"/>
                </a:solidFill>
                <a:effectLst/>
                <a:latin typeface="+mn-lt"/>
              </a:rPr>
              <a:t>for </a:t>
            </a:r>
            <a:r>
              <a:rPr lang="en-IN" sz="1800" b="0" i="0" dirty="0">
                <a:effectLst/>
                <a:latin typeface="+mn-lt"/>
              </a:rPr>
              <a:t>c = 1:3</a:t>
            </a:r>
          </a:p>
          <a:p>
            <a:pPr>
              <a:buNone/>
            </a:pPr>
            <a:r>
              <a:rPr lang="en-IN" sz="1800" b="0" i="0" dirty="0" err="1">
                <a:effectLst/>
                <a:latin typeface="+mn-lt"/>
              </a:rPr>
              <a:t>fused_img</a:t>
            </a:r>
            <a:r>
              <a:rPr lang="en-IN" sz="1800" b="0" i="0" dirty="0">
                <a:effectLst/>
                <a:latin typeface="+mn-lt"/>
              </a:rPr>
              <a:t>(:,:,c) = </a:t>
            </a:r>
            <a:r>
              <a:rPr lang="en-IN" sz="1800" b="0" i="0" dirty="0" err="1">
                <a:effectLst/>
                <a:latin typeface="+mn-lt"/>
              </a:rPr>
              <a:t>feval</a:t>
            </a:r>
            <a:r>
              <a:rPr lang="en-IN" sz="1800" b="0" i="0" dirty="0">
                <a:effectLst/>
                <a:latin typeface="+mn-lt"/>
              </a:rPr>
              <a:t>(method, </a:t>
            </a:r>
            <a:r>
              <a:rPr lang="en-IN" sz="1800" b="0" i="0" dirty="0" err="1">
                <a:effectLst/>
                <a:latin typeface="+mn-lt"/>
              </a:rPr>
              <a:t>vi_img</a:t>
            </a:r>
            <a:r>
              <a:rPr lang="en-IN" sz="1800" b="0" i="0" dirty="0">
                <a:effectLst/>
                <a:latin typeface="+mn-lt"/>
              </a:rPr>
              <a:t>(:,:,c), </a:t>
            </a:r>
            <a:r>
              <a:rPr lang="en-IN" sz="1800" b="0" i="0" dirty="0" err="1">
                <a:effectLst/>
                <a:latin typeface="+mn-lt"/>
              </a:rPr>
              <a:t>ir_img</a:t>
            </a:r>
            <a:r>
              <a:rPr lang="en-IN" sz="1800" b="0" i="0" dirty="0">
                <a:effectLst/>
                <a:latin typeface="+mn-lt"/>
              </a:rPr>
              <a:t>(:,:,c), params.(method));</a:t>
            </a:r>
          </a:p>
          <a:p>
            <a:pPr>
              <a:buNone/>
            </a:pPr>
            <a:r>
              <a:rPr lang="en-IN" sz="1800" b="0" i="0" dirty="0">
                <a:solidFill>
                  <a:srgbClr val="0E00FF"/>
                </a:solidFill>
                <a:effectLst/>
                <a:latin typeface="+mn-lt"/>
              </a:rPr>
              <a:t>end</a:t>
            </a:r>
            <a:endParaRPr lang="en-IN" sz="1800" b="0" i="0" dirty="0">
              <a:effectLst/>
              <a:latin typeface="+mn-lt"/>
            </a:endParaRPr>
          </a:p>
          <a:p>
            <a:pPr>
              <a:buNone/>
            </a:pPr>
            <a:r>
              <a:rPr lang="en-IN" sz="1800" b="0" i="0" dirty="0">
                <a:solidFill>
                  <a:srgbClr val="008013"/>
                </a:solidFill>
                <a:effectLst/>
                <a:latin typeface="+mn-lt"/>
              </a:rPr>
              <a:t>% Stop timing</a:t>
            </a:r>
            <a:endParaRPr lang="en-IN" sz="1800" b="0" i="0" dirty="0">
              <a:effectLst/>
              <a:latin typeface="+mn-lt"/>
            </a:endParaRPr>
          </a:p>
          <a:p>
            <a:pPr>
              <a:buNone/>
            </a:pPr>
            <a:r>
              <a:rPr lang="en-IN" sz="1800" b="0" i="0" dirty="0" err="1">
                <a:effectLst/>
                <a:latin typeface="+mn-lt"/>
              </a:rPr>
              <a:t>computation_time</a:t>
            </a:r>
            <a:r>
              <a:rPr lang="en-IN" sz="1800" b="0" i="0" dirty="0">
                <a:effectLst/>
                <a:latin typeface="+mn-lt"/>
              </a:rPr>
              <a:t> = toc;</a:t>
            </a:r>
          </a:p>
          <a:p>
            <a:pPr>
              <a:buNone/>
            </a:pPr>
            <a:r>
              <a:rPr lang="en-IN" sz="1800" b="0" i="0" dirty="0">
                <a:solidFill>
                  <a:srgbClr val="008013"/>
                </a:solidFill>
                <a:effectLst/>
                <a:latin typeface="+mn-lt"/>
              </a:rPr>
              <a:t>% Compute performance metrics</a:t>
            </a:r>
            <a:endParaRPr lang="en-IN" sz="1800" b="0" i="0" dirty="0">
              <a:effectLst/>
              <a:latin typeface="+mn-lt"/>
            </a:endParaRPr>
          </a:p>
          <a:p>
            <a:pPr>
              <a:buNone/>
            </a:pPr>
            <a:r>
              <a:rPr lang="en-IN" sz="1800" b="0" i="0" dirty="0" err="1">
                <a:effectLst/>
                <a:latin typeface="+mn-lt"/>
              </a:rPr>
              <a:t>sd_value</a:t>
            </a:r>
            <a:r>
              <a:rPr lang="en-IN" sz="1800" b="0" i="0" dirty="0">
                <a:effectLst/>
                <a:latin typeface="+mn-lt"/>
              </a:rPr>
              <a:t> = </a:t>
            </a:r>
            <a:r>
              <a:rPr lang="en-IN" sz="1800" b="0" i="0" dirty="0" err="1">
                <a:effectLst/>
                <a:latin typeface="+mn-lt"/>
              </a:rPr>
              <a:t>computeSD</a:t>
            </a:r>
            <a:r>
              <a:rPr lang="en-IN" sz="1800" b="0" i="0" dirty="0">
                <a:effectLst/>
                <a:latin typeface="+mn-lt"/>
              </a:rPr>
              <a:t>(</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sf_value</a:t>
            </a:r>
            <a:r>
              <a:rPr lang="en-IN" sz="1800" b="0" i="0" dirty="0">
                <a:effectLst/>
                <a:latin typeface="+mn-lt"/>
              </a:rPr>
              <a:t> = </a:t>
            </a:r>
            <a:r>
              <a:rPr lang="en-IN" sz="1800" b="0" i="0" dirty="0" err="1">
                <a:effectLst/>
                <a:latin typeface="+mn-lt"/>
              </a:rPr>
              <a:t>computeSF</a:t>
            </a:r>
            <a:r>
              <a:rPr lang="en-IN" sz="1800" b="0" i="0" dirty="0">
                <a:effectLst/>
                <a:latin typeface="+mn-lt"/>
              </a:rPr>
              <a:t>(</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entropy_value</a:t>
            </a:r>
            <a:r>
              <a:rPr lang="en-IN" sz="1800" b="0" i="0" dirty="0">
                <a:effectLst/>
                <a:latin typeface="+mn-lt"/>
              </a:rPr>
              <a:t> = </a:t>
            </a:r>
            <a:r>
              <a:rPr lang="en-IN" sz="1800" b="0" i="0" dirty="0" err="1">
                <a:effectLst/>
                <a:latin typeface="+mn-lt"/>
              </a:rPr>
              <a:t>computeEntropy</a:t>
            </a:r>
            <a:r>
              <a:rPr lang="en-IN" sz="1800" b="0" i="0" dirty="0">
                <a:effectLst/>
                <a:latin typeface="+mn-lt"/>
              </a:rPr>
              <a:t>(</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fqi_value</a:t>
            </a:r>
            <a:r>
              <a:rPr lang="en-IN" sz="1800" b="0" i="0" dirty="0">
                <a:effectLst/>
                <a:latin typeface="+mn-lt"/>
              </a:rPr>
              <a:t> = </a:t>
            </a:r>
            <a:r>
              <a:rPr lang="en-IN" sz="1800" b="0" i="0" dirty="0" err="1">
                <a:effectLst/>
                <a:latin typeface="+mn-lt"/>
              </a:rPr>
              <a:t>computeFQI</a:t>
            </a:r>
            <a:r>
              <a:rPr lang="en-IN" sz="1800" b="0" i="0" dirty="0">
                <a:effectLst/>
                <a:latin typeface="+mn-lt"/>
              </a:rPr>
              <a:t>(rgb2gray(</a:t>
            </a:r>
            <a:r>
              <a:rPr lang="en-IN" sz="1800" b="0" i="0" dirty="0" err="1">
                <a:effectLst/>
                <a:latin typeface="+mn-lt"/>
              </a:rPr>
              <a:t>vi_img</a:t>
            </a:r>
            <a:r>
              <a:rPr lang="en-IN" sz="1800" b="0" i="0" dirty="0">
                <a:effectLst/>
                <a:latin typeface="+mn-lt"/>
              </a:rPr>
              <a:t>), rgb2gray(</a:t>
            </a:r>
            <a:r>
              <a:rPr lang="en-IN" sz="1800" b="0" i="0" dirty="0" err="1">
                <a:effectLst/>
                <a:latin typeface="+mn-lt"/>
              </a:rPr>
              <a:t>ir_img</a:t>
            </a:r>
            <a:r>
              <a:rPr lang="en-IN" sz="1800" b="0" i="0" dirty="0">
                <a:effectLst/>
                <a:latin typeface="+mn-lt"/>
              </a:rPr>
              <a:t>), rgb2gray(</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qabf_value</a:t>
            </a:r>
            <a:r>
              <a:rPr lang="en-IN" sz="1800" b="0" i="0" dirty="0">
                <a:effectLst/>
                <a:latin typeface="+mn-lt"/>
              </a:rPr>
              <a:t> = </a:t>
            </a:r>
            <a:r>
              <a:rPr lang="en-IN" sz="1800" b="0" i="0" dirty="0" err="1">
                <a:effectLst/>
                <a:latin typeface="+mn-lt"/>
              </a:rPr>
              <a:t>Qp_ABF</a:t>
            </a:r>
            <a:r>
              <a:rPr lang="en-IN" sz="1800" b="0" i="0" dirty="0">
                <a:effectLst/>
                <a:latin typeface="+mn-lt"/>
              </a:rPr>
              <a:t>(rgb2gray(</a:t>
            </a:r>
            <a:r>
              <a:rPr lang="en-IN" sz="1800" b="0" i="0" dirty="0" err="1">
                <a:effectLst/>
                <a:latin typeface="+mn-lt"/>
              </a:rPr>
              <a:t>vi_img</a:t>
            </a:r>
            <a:r>
              <a:rPr lang="en-IN" sz="1800" b="0" i="0" dirty="0">
                <a:effectLst/>
                <a:latin typeface="+mn-lt"/>
              </a:rPr>
              <a:t>), rgb2gray(</a:t>
            </a:r>
            <a:r>
              <a:rPr lang="en-IN" sz="1800" b="0" i="0" dirty="0" err="1">
                <a:effectLst/>
                <a:latin typeface="+mn-lt"/>
              </a:rPr>
              <a:t>ir_img</a:t>
            </a:r>
            <a:r>
              <a:rPr lang="en-IN" sz="1800" b="0" i="0" dirty="0">
                <a:effectLst/>
                <a:latin typeface="+mn-lt"/>
              </a:rPr>
              <a:t>), rgb2gray(</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qcv_value</a:t>
            </a:r>
            <a:r>
              <a:rPr lang="en-IN" sz="1800" b="0" i="0" dirty="0">
                <a:effectLst/>
                <a:latin typeface="+mn-lt"/>
              </a:rPr>
              <a:t> = </a:t>
            </a:r>
            <a:r>
              <a:rPr lang="en-IN" sz="1800" b="0" i="0" dirty="0" err="1">
                <a:effectLst/>
                <a:latin typeface="+mn-lt"/>
              </a:rPr>
              <a:t>compute_QCV</a:t>
            </a:r>
            <a:r>
              <a:rPr lang="en-IN" sz="1800" b="0" i="0" dirty="0">
                <a:effectLst/>
                <a:latin typeface="+mn-lt"/>
              </a:rPr>
              <a:t>(</a:t>
            </a:r>
            <a:r>
              <a:rPr lang="en-IN" sz="1800" b="0" i="0" dirty="0" err="1">
                <a:effectLst/>
                <a:latin typeface="+mn-lt"/>
              </a:rPr>
              <a:t>vi_img</a:t>
            </a:r>
            <a:r>
              <a:rPr lang="en-IN" sz="1800" b="0" i="0" dirty="0">
                <a:effectLst/>
                <a:latin typeface="+mn-lt"/>
              </a:rPr>
              <a:t>, </a:t>
            </a:r>
            <a:r>
              <a:rPr lang="en-IN" sz="1800" b="0" i="0" dirty="0" err="1">
                <a:effectLst/>
                <a:latin typeface="+mn-lt"/>
              </a:rPr>
              <a:t>ir_img</a:t>
            </a:r>
            <a:r>
              <a:rPr lang="en-IN" sz="1800" b="0" i="0" dirty="0">
                <a:effectLst/>
                <a:latin typeface="+mn-lt"/>
              </a:rPr>
              <a:t>, </a:t>
            </a:r>
            <a:r>
              <a:rPr lang="en-IN" sz="1800" b="0" i="0" dirty="0" err="1">
                <a:effectLst/>
                <a:latin typeface="+mn-lt"/>
              </a:rPr>
              <a:t>fused_img</a:t>
            </a:r>
            <a:r>
              <a:rPr lang="en-IN" sz="1800" b="0" i="0" dirty="0">
                <a:effectLst/>
                <a:latin typeface="+mn-lt"/>
              </a:rPr>
              <a:t>);</a:t>
            </a:r>
          </a:p>
          <a:p>
            <a:pPr>
              <a:buNone/>
            </a:pPr>
            <a:r>
              <a:rPr lang="en-IN" sz="1800" b="0" i="0" dirty="0" err="1">
                <a:effectLst/>
                <a:latin typeface="+mn-lt"/>
              </a:rPr>
              <a:t>vif_value</a:t>
            </a:r>
            <a:r>
              <a:rPr lang="en-IN" sz="1800" b="0" i="0" dirty="0">
                <a:effectLst/>
                <a:latin typeface="+mn-lt"/>
              </a:rPr>
              <a:t> = </a:t>
            </a:r>
            <a:r>
              <a:rPr lang="en-IN" sz="1800" b="0" i="0" dirty="0" err="1">
                <a:effectLst/>
                <a:latin typeface="+mn-lt"/>
              </a:rPr>
              <a:t>compute_VIF</a:t>
            </a:r>
            <a:r>
              <a:rPr lang="en-IN" sz="1800" b="0" i="0" dirty="0">
                <a:effectLst/>
                <a:latin typeface="+mn-lt"/>
              </a:rPr>
              <a:t>(</a:t>
            </a:r>
            <a:r>
              <a:rPr lang="en-IN" sz="1800" b="0" i="0" dirty="0" err="1">
                <a:effectLst/>
                <a:latin typeface="+mn-lt"/>
              </a:rPr>
              <a:t>vi_img</a:t>
            </a:r>
            <a:r>
              <a:rPr lang="en-IN" sz="1800" b="0" i="0" dirty="0">
                <a:effectLst/>
                <a:latin typeface="+mn-lt"/>
              </a:rPr>
              <a:t>, </a:t>
            </a:r>
            <a:r>
              <a:rPr lang="en-IN" sz="1800" b="0" i="0" dirty="0" err="1">
                <a:effectLst/>
                <a:latin typeface="+mn-lt"/>
              </a:rPr>
              <a:t>ir_img</a:t>
            </a:r>
            <a:r>
              <a:rPr lang="en-IN" sz="1800" b="0" i="0" dirty="0">
                <a:effectLst/>
                <a:latin typeface="+mn-lt"/>
              </a:rPr>
              <a:t>, </a:t>
            </a:r>
            <a:r>
              <a:rPr lang="en-IN" sz="1800" b="0" i="0" dirty="0" err="1">
                <a:effectLst/>
                <a:latin typeface="+mn-lt"/>
              </a:rPr>
              <a:t>fused_img</a:t>
            </a:r>
            <a:r>
              <a:rPr lang="en-IN" sz="1800" b="0" i="0" dirty="0">
                <a:effectLst/>
                <a:latin typeface="+mn-lt"/>
              </a:rPr>
              <a:t>);</a:t>
            </a:r>
          </a:p>
          <a:p>
            <a:r>
              <a:rPr lang="en-IN" sz="1800" b="0" i="0" dirty="0" err="1">
                <a:effectLst/>
                <a:latin typeface="+mn-lt"/>
              </a:rPr>
              <a:t>ce_value</a:t>
            </a:r>
            <a:r>
              <a:rPr lang="en-IN" sz="1800" b="0" i="0" dirty="0">
                <a:effectLst/>
                <a:latin typeface="+mn-lt"/>
              </a:rPr>
              <a:t> = </a:t>
            </a:r>
            <a:r>
              <a:rPr lang="en-IN" sz="1800" b="0" i="0" dirty="0" err="1">
                <a:effectLst/>
                <a:latin typeface="+mn-lt"/>
              </a:rPr>
              <a:t>compute_CE</a:t>
            </a:r>
            <a:r>
              <a:rPr lang="en-IN" sz="1800" b="0" i="0" dirty="0">
                <a:effectLst/>
                <a:latin typeface="+mn-lt"/>
              </a:rPr>
              <a:t>(</a:t>
            </a:r>
            <a:r>
              <a:rPr lang="en-IN" sz="1800" b="0" i="0" dirty="0" err="1">
                <a:effectLst/>
                <a:latin typeface="+mn-lt"/>
              </a:rPr>
              <a:t>vi_img</a:t>
            </a:r>
            <a:r>
              <a:rPr lang="en-IN" sz="1800" b="0" i="0" dirty="0">
                <a:effectLst/>
                <a:latin typeface="+mn-lt"/>
              </a:rPr>
              <a:t>, </a:t>
            </a:r>
            <a:r>
              <a:rPr lang="en-IN" sz="1800" b="0" i="0" dirty="0" err="1">
                <a:effectLst/>
                <a:latin typeface="+mn-lt"/>
              </a:rPr>
              <a:t>ir_img</a:t>
            </a:r>
            <a:r>
              <a:rPr lang="en-IN" sz="1800" b="0" i="0" dirty="0">
                <a:effectLst/>
                <a:latin typeface="+mn-lt"/>
              </a:rPr>
              <a:t>, </a:t>
            </a:r>
            <a:r>
              <a:rPr lang="en-IN" sz="1800" b="0" i="0" dirty="0" err="1">
                <a:effectLst/>
                <a:latin typeface="+mn-lt"/>
              </a:rPr>
              <a:t>fused_img</a:t>
            </a:r>
            <a:r>
              <a:rPr lang="en-IN" sz="1800" b="0" i="0" dirty="0">
                <a:effectLst/>
                <a:latin typeface="+mn-lt"/>
              </a:rPr>
              <a:t>);</a:t>
            </a:r>
          </a:p>
        </p:txBody>
      </p:sp>
      <p:sp>
        <p:nvSpPr>
          <p:cNvPr id="2" name="Google Shape;125;p3">
            <a:extLst>
              <a:ext uri="{FF2B5EF4-FFF2-40B4-BE49-F238E27FC236}">
                <a16:creationId xmlns:a16="http://schemas.microsoft.com/office/drawing/2014/main" id="{04EF2D92-BCBA-D527-940C-0F13F8693657}"/>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730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3630-FF7E-341E-3F04-07402A62FAE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294D17-49AC-B777-89AF-096536BCA9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a:extLst>
              <a:ext uri="{FF2B5EF4-FFF2-40B4-BE49-F238E27FC236}">
                <a16:creationId xmlns:a16="http://schemas.microsoft.com/office/drawing/2014/main" id="{3CF11B80-41D2-F3E2-2998-2553CB842AAE}"/>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Performance metrics</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C933B8D-A7F9-471F-5558-5DC6E31B064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CF00EE1F-B37E-33BB-A733-9241E9FC6C2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8CB8892A-7BCD-EB45-FAC0-9D81D6AFEC44}"/>
              </a:ext>
            </a:extLst>
          </p:cNvPr>
          <p:cNvPicPr>
            <a:picLocks noChangeAspect="1"/>
          </p:cNvPicPr>
          <p:nvPr/>
        </p:nvPicPr>
        <p:blipFill>
          <a:blip r:embed="rId2"/>
          <a:stretch>
            <a:fillRect/>
          </a:stretch>
        </p:blipFill>
        <p:spPr>
          <a:xfrm>
            <a:off x="956188" y="1344614"/>
            <a:ext cx="10751249" cy="3797299"/>
          </a:xfrm>
          <a:prstGeom prst="rect">
            <a:avLst/>
          </a:prstGeom>
        </p:spPr>
      </p:pic>
    </p:spTree>
    <p:extLst>
      <p:ext uri="{BB962C8B-B14F-4D97-AF65-F5344CB8AC3E}">
        <p14:creationId xmlns:p14="http://schemas.microsoft.com/office/powerpoint/2010/main" val="310602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FA9A3-A8D6-FBBE-7847-9EE5DAB419B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938DB-1064-55CA-093D-3F52EDD518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4" name="Google Shape;125;p3">
            <a:extLst>
              <a:ext uri="{FF2B5EF4-FFF2-40B4-BE49-F238E27FC236}">
                <a16:creationId xmlns:a16="http://schemas.microsoft.com/office/drawing/2014/main" id="{8F7AD5F7-22CA-63D0-A21E-1AA51C85CF25}"/>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Performance metrics</a:t>
            </a:r>
          </a:p>
        </p:txBody>
      </p:sp>
      <p:sp>
        <p:nvSpPr>
          <p:cNvPr id="5" name="Google Shape;125;p3">
            <a:extLst>
              <a:ext uri="{FF2B5EF4-FFF2-40B4-BE49-F238E27FC236}">
                <a16:creationId xmlns:a16="http://schemas.microsoft.com/office/drawing/2014/main" id="{6436E881-7F81-372E-E3AA-BF8391806880}"/>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C9BEB225-1E43-5E4C-9EEB-426868BDC756}"/>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ED1BC5DE-4B39-3A9E-972F-018C8F33C928}"/>
              </a:ext>
            </a:extLst>
          </p:cNvPr>
          <p:cNvPicPr>
            <a:picLocks noChangeAspect="1"/>
          </p:cNvPicPr>
          <p:nvPr/>
        </p:nvPicPr>
        <p:blipFill>
          <a:blip r:embed="rId2"/>
          <a:stretch>
            <a:fillRect/>
          </a:stretch>
        </p:blipFill>
        <p:spPr>
          <a:xfrm>
            <a:off x="1155700" y="950278"/>
            <a:ext cx="9347201" cy="5321568"/>
          </a:xfrm>
          <a:prstGeom prst="rect">
            <a:avLst/>
          </a:prstGeom>
        </p:spPr>
      </p:pic>
    </p:spTree>
    <p:extLst>
      <p:ext uri="{BB962C8B-B14F-4D97-AF65-F5344CB8AC3E}">
        <p14:creationId xmlns:p14="http://schemas.microsoft.com/office/powerpoint/2010/main" val="1701583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7A558-4BEB-4EA0-9405-ECAAA874E0D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50E8AA-3EEF-4DED-676A-0C350E731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4" name="Google Shape;125;p3">
            <a:extLst>
              <a:ext uri="{FF2B5EF4-FFF2-40B4-BE49-F238E27FC236}">
                <a16:creationId xmlns:a16="http://schemas.microsoft.com/office/drawing/2014/main" id="{4B4A7103-5821-D0AD-3961-F68BB97CAA16}"/>
              </a:ext>
            </a:extLst>
          </p:cNvPr>
          <p:cNvSpPr txBox="1"/>
          <p:nvPr/>
        </p:nvSpPr>
        <p:spPr>
          <a:xfrm>
            <a:off x="524388" y="593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CONCLUSION</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A9ADD12-DA96-063A-34F7-03FC641D41DD}"/>
              </a:ext>
            </a:extLst>
          </p:cNvPr>
          <p:cNvSpPr txBox="1"/>
          <p:nvPr/>
        </p:nvSpPr>
        <p:spPr>
          <a:xfrm>
            <a:off x="216308" y="584200"/>
            <a:ext cx="11543077" cy="5877693"/>
          </a:xfrm>
          <a:prstGeom prst="rect">
            <a:avLst/>
          </a:prstGeom>
          <a:noFill/>
          <a:ln>
            <a:noFill/>
          </a:ln>
        </p:spPr>
        <p:txBody>
          <a:bodyPr spcFirstLastPara="1" wrap="square" lIns="91425" tIns="45700" rIns="91425" bIns="45700" anchor="t" anchorCtr="0">
            <a:noAutofit/>
          </a:bodyPr>
          <a:lstStyle/>
          <a:p>
            <a:pPr algn="just">
              <a:buNone/>
            </a:pPr>
            <a:r>
              <a:rPr lang="en-US" sz="2000" dirty="0"/>
              <a:t>Image fusion in the </a:t>
            </a:r>
            <a:r>
              <a:rPr lang="en-US" sz="2000" b="1" dirty="0"/>
              <a:t>RGB color space</a:t>
            </a:r>
            <a:r>
              <a:rPr lang="en-US" sz="2000" dirty="0"/>
              <a:t> is a direct approach to combining multi-source images while preserving </a:t>
            </a:r>
            <a:r>
              <a:rPr lang="en-US" sz="2000" b="1" dirty="0"/>
              <a:t>natural color representation</a:t>
            </a:r>
            <a:r>
              <a:rPr lang="en-US" sz="2000" dirty="0"/>
              <a:t>. By applying fusion techniques separately to each </a:t>
            </a:r>
            <a:r>
              <a:rPr lang="en-US" sz="2000" b="1" dirty="0"/>
              <a:t>Red (R), Green (G), and Blue (B) channel</a:t>
            </a:r>
            <a:r>
              <a:rPr lang="en-US" sz="2000" dirty="0"/>
              <a:t>, we ensure that important features from both input images are retained without significant color distortion.</a:t>
            </a:r>
          </a:p>
          <a:p>
            <a:pPr algn="just">
              <a:buNone/>
            </a:pPr>
            <a:r>
              <a:rPr lang="en-US" sz="2000" dirty="0"/>
              <a:t>RGB fusion methods, such as </a:t>
            </a:r>
            <a:r>
              <a:rPr lang="en-US" sz="2000" b="1" dirty="0"/>
              <a:t>Laplacian Pyramid (LP), Discrete Wavelet Transform (DWT), Dual-Tree Complex Wavelet Transform (DTCWT), and CNN-based fusion</a:t>
            </a:r>
            <a:r>
              <a:rPr lang="en-US" sz="2000" dirty="0"/>
              <a:t>, allow for the </a:t>
            </a:r>
            <a:r>
              <a:rPr lang="en-US" sz="2000" b="1" dirty="0"/>
              <a:t>enhancement of edge details, contrast, and texture information</a:t>
            </a:r>
            <a:r>
              <a:rPr lang="en-US" sz="2000" dirty="0"/>
              <a:t> while maintaining the original color characteristics. However, one challenge of RGB fusion is that </a:t>
            </a:r>
            <a:r>
              <a:rPr lang="en-US" sz="2000" b="1" dirty="0"/>
              <a:t>color channels are highly correlated</a:t>
            </a:r>
            <a:r>
              <a:rPr lang="en-US" sz="2000" dirty="0"/>
              <a:t>, which may lead to redundancy and color distortions if not handled carefully.</a:t>
            </a:r>
          </a:p>
          <a:p>
            <a:pPr algn="just">
              <a:buNone/>
            </a:pPr>
            <a:r>
              <a:rPr lang="en-US" sz="2000" dirty="0"/>
              <a:t>To address these limitations, some advanced techniques perform fusion in other color spaces (e.g., </a:t>
            </a:r>
            <a:r>
              <a:rPr lang="en-US" sz="2000" dirty="0" err="1"/>
              <a:t>YCbCr</a:t>
            </a:r>
            <a:r>
              <a:rPr lang="en-US" sz="2000" dirty="0"/>
              <a:t>, LAB) where intensity and color are separated before fusion. Despite this, RGB-based fusion remains widely used in </a:t>
            </a:r>
            <a:r>
              <a:rPr lang="en-US" sz="2000" b="1" dirty="0"/>
              <a:t>multi-modal image processing, remote sensing, and medical imaging</a:t>
            </a:r>
            <a:r>
              <a:rPr lang="en-US" sz="2000" dirty="0"/>
              <a:t> due to its simplicity and ease of visualization. The choice of an RGB fusion method depends on </a:t>
            </a:r>
            <a:r>
              <a:rPr lang="en-US" sz="2000" b="1" dirty="0"/>
              <a:t>the level of detail preservation, computational efficiency, and the specific application requirements</a:t>
            </a:r>
            <a:r>
              <a:rPr lang="en-US" sz="2000" dirty="0"/>
              <a:t>.</a:t>
            </a:r>
          </a:p>
          <a:p>
            <a:pPr algn="just"/>
            <a:r>
              <a:rPr lang="en-US" sz="2000" dirty="0"/>
              <a:t>In summary, </a:t>
            </a:r>
            <a:r>
              <a:rPr lang="en-US" sz="2000" b="1" dirty="0"/>
              <a:t>RGB color space fusion</a:t>
            </a:r>
            <a:r>
              <a:rPr lang="en-US" sz="2000" dirty="0"/>
              <a:t> provides a </a:t>
            </a:r>
            <a:r>
              <a:rPr lang="en-US" sz="2000" b="1" dirty="0"/>
              <a:t>visually interpretable, easy-to-implement</a:t>
            </a:r>
            <a:r>
              <a:rPr lang="en-US" sz="2000" dirty="0"/>
              <a:t> approach for combining multi-source images, making it suitable for </a:t>
            </a:r>
            <a:r>
              <a:rPr lang="en-US" sz="2000" b="1" dirty="0"/>
              <a:t>real-time applications and human-centric visual analysis</a:t>
            </a:r>
            <a:r>
              <a:rPr lang="en-US" sz="2000" dirty="0"/>
              <a:t>. However, for applications requiring </a:t>
            </a:r>
            <a:r>
              <a:rPr lang="en-US" sz="2000" b="1" dirty="0"/>
              <a:t>better contrast enhancement and perceptual brightness preservation</a:t>
            </a:r>
            <a:r>
              <a:rPr lang="en-US" sz="2000" dirty="0"/>
              <a:t>, alternative color spaces should be considered</a:t>
            </a:r>
          </a:p>
        </p:txBody>
      </p:sp>
      <p:sp>
        <p:nvSpPr>
          <p:cNvPr id="2" name="Google Shape;125;p3">
            <a:extLst>
              <a:ext uri="{FF2B5EF4-FFF2-40B4-BE49-F238E27FC236}">
                <a16:creationId xmlns:a16="http://schemas.microsoft.com/office/drawing/2014/main" id="{2E1FA94E-DC17-053D-BFDB-480772F3587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3358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32619" y="939676"/>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4" name="Picture 3">
            <a:extLst>
              <a:ext uri="{FF2B5EF4-FFF2-40B4-BE49-F238E27FC236}">
                <a16:creationId xmlns:a16="http://schemas.microsoft.com/office/drawing/2014/main" id="{9810F332-467B-C5BE-5EB3-CF34A88EE4EA}"/>
              </a:ext>
            </a:extLst>
          </p:cNvPr>
          <p:cNvPicPr>
            <a:picLocks noChangeAspect="1"/>
          </p:cNvPicPr>
          <p:nvPr/>
        </p:nvPicPr>
        <p:blipFill>
          <a:blip r:embed="rId3"/>
          <a:stretch>
            <a:fillRect/>
          </a:stretch>
        </p:blipFill>
        <p:spPr>
          <a:xfrm>
            <a:off x="995935" y="1371640"/>
            <a:ext cx="9709737" cy="4738433"/>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318501" y="726132"/>
            <a:ext cx="11460544"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29E66ACB-ED9C-DB9F-16C1-BC8E6421E798}"/>
              </a:ext>
            </a:extLst>
          </p:cNvPr>
          <p:cNvPicPr>
            <a:picLocks noChangeAspect="1"/>
          </p:cNvPicPr>
          <p:nvPr/>
        </p:nvPicPr>
        <p:blipFill>
          <a:blip r:embed="rId2"/>
          <a:stretch>
            <a:fillRect/>
          </a:stretch>
        </p:blipFill>
        <p:spPr>
          <a:xfrm>
            <a:off x="318500" y="1109609"/>
            <a:ext cx="11460544" cy="4869951"/>
          </a:xfrm>
          <a:prstGeom prst="rect">
            <a:avLst/>
          </a:prstGeom>
        </p:spPr>
      </p:pic>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5754020" y="788096"/>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7D785560-8F4F-AE60-7D97-EB81C2ED9D31}"/>
              </a:ext>
            </a:extLst>
          </p:cNvPr>
          <p:cNvPicPr>
            <a:picLocks noChangeAspect="1"/>
          </p:cNvPicPr>
          <p:nvPr/>
        </p:nvPicPr>
        <p:blipFill>
          <a:blip r:embed="rId2"/>
          <a:stretch>
            <a:fillRect/>
          </a:stretch>
        </p:blipFill>
        <p:spPr>
          <a:xfrm>
            <a:off x="334296" y="1608412"/>
            <a:ext cx="5761704" cy="3678925"/>
          </a:xfrm>
          <a:prstGeom prst="rect">
            <a:avLst/>
          </a:prstGeom>
        </p:spPr>
      </p:pic>
      <p:pic>
        <p:nvPicPr>
          <p:cNvPr id="9" name="Picture 8">
            <a:extLst>
              <a:ext uri="{FF2B5EF4-FFF2-40B4-BE49-F238E27FC236}">
                <a16:creationId xmlns:a16="http://schemas.microsoft.com/office/drawing/2014/main" id="{669347FB-310C-20A2-C2D1-914BEC071DB4}"/>
              </a:ext>
            </a:extLst>
          </p:cNvPr>
          <p:cNvPicPr>
            <a:picLocks noChangeAspect="1"/>
          </p:cNvPicPr>
          <p:nvPr/>
        </p:nvPicPr>
        <p:blipFill>
          <a:blip r:embed="rId3"/>
          <a:stretch>
            <a:fillRect/>
          </a:stretch>
        </p:blipFill>
        <p:spPr>
          <a:xfrm>
            <a:off x="6330024" y="1623317"/>
            <a:ext cx="5793940" cy="3606229"/>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567947" y="726132"/>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YCBCR IMPLEMENTATION AND RESULTS:-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dirty="0" err="1"/>
              <a:t>YCbCr</a:t>
            </a:r>
            <a:r>
              <a:rPr lang="en-US" dirty="0"/>
              <a:t> image fusion leverages the luminance (Y) and chrominance (</a:t>
            </a:r>
            <a:r>
              <a:rPr lang="en-US" dirty="0" err="1"/>
              <a:t>Cb</a:t>
            </a:r>
            <a:r>
              <a:rPr lang="en-US" dirty="0"/>
              <a:t>, Cr) components to effectively combine complementary features from multiple images. By fusing the Y channel, which contains intensity information, and preserving the </a:t>
            </a:r>
            <a:r>
              <a:rPr lang="en-US" dirty="0" err="1"/>
              <a:t>Cb</a:t>
            </a:r>
            <a:r>
              <a:rPr lang="en-US" dirty="0"/>
              <a:t> and Cr channels for color, the method ensures better visual clarity and detail retention. This approach minimizes color distortion and enhances the structural and contextual details in the fused output. It is particularly useful in applications like surveillance and low-light imaging, where preserving both brightness and color fidelity is critical.</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19E63EC7-2F8C-63A4-621E-5CC4DBFC74F5}"/>
              </a:ext>
            </a:extLst>
          </p:cNvPr>
          <p:cNvPicPr>
            <a:picLocks noChangeAspect="1"/>
          </p:cNvPicPr>
          <p:nvPr/>
        </p:nvPicPr>
        <p:blipFill>
          <a:blip r:embed="rId2"/>
          <a:stretch>
            <a:fillRect/>
          </a:stretch>
        </p:blipFill>
        <p:spPr>
          <a:xfrm>
            <a:off x="813250" y="3008165"/>
            <a:ext cx="10236726" cy="2978303"/>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8180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LCH implementation and result:-</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sz="1600" dirty="0"/>
              <a:t>LCH image fusion operates in the Luminance (L), Chroma (C), and Hue (H) color space, enabling the separation of intensity and color information for more effective fusion. By fusing the L channel, which holds brightness details, while maintaining the C and H channels for color integrity, this method enhances both structural and color accuracy in the output. LCH fusion provides better contrast and visual clarity, making it ideal for applications where color perception and fine detail are critical, such as medical imaging and environmental monitoring.</a:t>
            </a:r>
            <a:endParaRPr lang="en-IN" sz="16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2FE5EF4C-012D-4456-F753-DB7F3FB1F2A7}"/>
              </a:ext>
            </a:extLst>
          </p:cNvPr>
          <p:cNvPicPr>
            <a:picLocks noChangeAspect="1"/>
          </p:cNvPicPr>
          <p:nvPr/>
        </p:nvPicPr>
        <p:blipFill>
          <a:blip r:embed="rId2"/>
          <a:stretch>
            <a:fillRect/>
          </a:stretch>
        </p:blipFill>
        <p:spPr>
          <a:xfrm>
            <a:off x="621775" y="2994725"/>
            <a:ext cx="10198624" cy="3257717"/>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LAB implementation and results:-</a:t>
            </a:r>
          </a:p>
          <a:p>
            <a:endParaRPr lang="en-US" dirty="0"/>
          </a:p>
          <a:p>
            <a:r>
              <a:rPr lang="en-US" sz="1600" dirty="0"/>
              <a:t>Lab image fusion uses the CIE Lab color space, which separates an image into Lightness (L) and color components (a and b) for more precise processing. The L channel, representing brightness, is typically fused to enhance structural details, while the a and b channels retain color fidelity. This method ensures better contrast, detail preservation, and minimal color distortion in the fused output. Lab image fusion is widely used in applications like remote sensing, medical diagnostics, and surveillance, where both clarity and accurate color representation are crucial.</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0AB82E1F-2B48-D0D3-F296-3F6BB10FE896}"/>
              </a:ext>
            </a:extLst>
          </p:cNvPr>
          <p:cNvPicPr>
            <a:picLocks noChangeAspect="1"/>
          </p:cNvPicPr>
          <p:nvPr/>
        </p:nvPicPr>
        <p:blipFill>
          <a:blip r:embed="rId2"/>
          <a:stretch>
            <a:fillRect/>
          </a:stretch>
        </p:blipFill>
        <p:spPr>
          <a:xfrm>
            <a:off x="812285" y="2882825"/>
            <a:ext cx="10008114" cy="2921150"/>
          </a:xfrm>
          <a:prstGeom prst="rect">
            <a:avLst/>
          </a:prstGeom>
        </p:spPr>
      </p:pic>
    </p:spTree>
    <p:extLst>
      <p:ext uri="{BB962C8B-B14F-4D97-AF65-F5344CB8AC3E}">
        <p14:creationId xmlns:p14="http://schemas.microsoft.com/office/powerpoint/2010/main" val="3238600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2906</TotalTime>
  <Words>2014</Words>
  <Application>Microsoft Office PowerPoint</Application>
  <PresentationFormat>Widescreen</PresentationFormat>
  <Paragraphs>299</Paragraphs>
  <Slides>27</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Montserrat</vt:lpstr>
      <vt:lpstr>Montserrat Medium</vt:lpstr>
      <vt:lpstr>Poppins SemiBold</vt:lpstr>
      <vt:lpstr>Aharoni</vt:lpstr>
      <vt:lpstr>Menlo</vt:lpstr>
      <vt:lpstr>Plus Jakarta Sans</vt:lpstr>
      <vt:lpstr>Arial</vt:lpstr>
      <vt:lpstr>Times New Roman</vt:lpstr>
      <vt:lpstr>Open Sans</vt:lpstr>
      <vt:lpstr>Verdana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Abhay babu</cp:lastModifiedBy>
  <cp:revision>35</cp:revision>
  <dcterms:created xsi:type="dcterms:W3CDTF">2022-05-23T07:15:42Z</dcterms:created>
  <dcterms:modified xsi:type="dcterms:W3CDTF">2025-03-19T05:18:36Z</dcterms:modified>
</cp:coreProperties>
</file>